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0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</p:sldIdLst>
  <p:sldSz cy="5143500" cx="9144000"/>
  <p:notesSz cx="6858000" cy="9144000"/>
  <p:embeddedFontLst>
    <p:embeddedFont>
      <p:font typeface="Roboto Thin"/>
      <p:regular r:id="rId29"/>
      <p:bold r:id="rId30"/>
      <p:italic r:id="rId31"/>
      <p:boldItalic r:id="rId32"/>
    </p:embeddedFont>
    <p:embeddedFont>
      <p:font typeface="Roboto Black"/>
      <p:bold r:id="rId33"/>
      <p:boldItalic r:id="rId34"/>
    </p:embeddedFont>
    <p:embeddedFont>
      <p:font typeface="Roboto Medium"/>
      <p:regular r:id="rId35"/>
      <p:bold r:id="rId36"/>
      <p:italic r:id="rId37"/>
      <p:boldItalic r:id="rId38"/>
    </p:embeddedFont>
    <p:embeddedFont>
      <p:font typeface="Roboto"/>
      <p:regular r:id="rId39"/>
      <p:bold r:id="rId40"/>
      <p:italic r:id="rId41"/>
      <p:boldItalic r:id="rId42"/>
    </p:embeddedFont>
    <p:embeddedFont>
      <p:font typeface="Roboto Light"/>
      <p:regular r:id="rId43"/>
      <p:bold r:id="rId44"/>
      <p:italic r:id="rId45"/>
      <p:boldItalic r:id="rId4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>
          <p15:clr>
            <a:srgbClr val="9AA0A6"/>
          </p15:clr>
        </p15:guide>
        <p15:guide id="2" orient="horz" pos="2232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F506F22B-EA98-4AE6-99AB-8BC92F7DEB5D}">
  <a:tblStyle styleId="{F506F22B-EA98-4AE6-99AB-8BC92F7DEB5D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orient="horz"/>
        <p:guide pos="2232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bold.fntdata"/><Relationship Id="rId42" Type="http://schemas.openxmlformats.org/officeDocument/2006/relationships/font" Target="fonts/Roboto-boldItalic.fntdata"/><Relationship Id="rId41" Type="http://schemas.openxmlformats.org/officeDocument/2006/relationships/font" Target="fonts/Roboto-italic.fntdata"/><Relationship Id="rId44" Type="http://schemas.openxmlformats.org/officeDocument/2006/relationships/font" Target="fonts/RobotoLight-bold.fntdata"/><Relationship Id="rId43" Type="http://schemas.openxmlformats.org/officeDocument/2006/relationships/font" Target="fonts/RobotoLight-regular.fntdata"/><Relationship Id="rId46" Type="http://schemas.openxmlformats.org/officeDocument/2006/relationships/font" Target="fonts/RobotoLight-boldItalic.fntdata"/><Relationship Id="rId45" Type="http://schemas.openxmlformats.org/officeDocument/2006/relationships/font" Target="fonts/RobotoLight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obotoThin-italic.fntdata"/><Relationship Id="rId30" Type="http://schemas.openxmlformats.org/officeDocument/2006/relationships/font" Target="fonts/RobotoThin-bold.fntdata"/><Relationship Id="rId33" Type="http://schemas.openxmlformats.org/officeDocument/2006/relationships/font" Target="fonts/RobotoBlack-bold.fntdata"/><Relationship Id="rId32" Type="http://schemas.openxmlformats.org/officeDocument/2006/relationships/font" Target="fonts/RobotoThin-boldItalic.fntdata"/><Relationship Id="rId35" Type="http://schemas.openxmlformats.org/officeDocument/2006/relationships/font" Target="fonts/RobotoMedium-regular.fntdata"/><Relationship Id="rId34" Type="http://schemas.openxmlformats.org/officeDocument/2006/relationships/font" Target="fonts/RobotoBlack-boldItalic.fntdata"/><Relationship Id="rId37" Type="http://schemas.openxmlformats.org/officeDocument/2006/relationships/font" Target="fonts/RobotoMedium-italic.fntdata"/><Relationship Id="rId36" Type="http://schemas.openxmlformats.org/officeDocument/2006/relationships/font" Target="fonts/RobotoMedium-bold.fntdata"/><Relationship Id="rId39" Type="http://schemas.openxmlformats.org/officeDocument/2006/relationships/font" Target="fonts/Roboto-regular.fntdata"/><Relationship Id="rId38" Type="http://schemas.openxmlformats.org/officeDocument/2006/relationships/font" Target="fonts/RobotoMedium-boldItalic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font" Target="fonts/RobotoThin-regular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16" name="Google Shape;101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4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" name="Google Shape;1135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36" name="Google Shape;1136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9" name="Shape 1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" name="Google Shape;1160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61" name="Google Shape;1161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68" name="Google Shape;1168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8" name="Shape 1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9" name="Google Shape;1179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80" name="Google Shape;1180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0" name="Shape 1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1" name="Google Shape;1191;p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92" name="Google Shape;1192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3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4" name="Google Shape;1204;p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05" name="Google Shape;1205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18" name="Google Shape;1218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3" name="Shape 1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4" name="Google Shape;1224;p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25" name="Google Shape;1225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33" name="Google Shape;1233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9" name="Shape 1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0" name="Google Shape;1240;p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41" name="Google Shape;1241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22" name="Google Shape;1022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7" name="Shape 1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8" name="Google Shape;1248;p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49" name="Google Shape;1249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57" name="Google Shape;1257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3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" name="Google Shape;1264;p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65" name="Google Shape;1265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49" name="Google Shape;1049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3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55" name="Google Shape;1055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64" name="Google Shape;1064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0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Google Shape;1071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72" name="Google Shape;1072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8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Google Shape;1079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80" name="Google Shape;1080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6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88" name="Google Shape;1088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0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Google Shape;1111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12" name="Google Shape;1112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4.png"/><Relationship Id="rId4" Type="http://schemas.openxmlformats.org/officeDocument/2006/relationships/image" Target="../media/image1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1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18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15.png"/><Relationship Id="rId4" Type="http://schemas.openxmlformats.org/officeDocument/2006/relationships/image" Target="../media/image20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15.png"/><Relationship Id="rId4" Type="http://schemas.openxmlformats.org/officeDocument/2006/relationships/image" Target="../media/image19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22.png"/><Relationship Id="rId4" Type="http://schemas.openxmlformats.org/officeDocument/2006/relationships/image" Target="../media/image15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Relationship Id="rId3" Type="http://schemas.openxmlformats.org/officeDocument/2006/relationships/image" Target="../media/image31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9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Relationship Id="rId3" Type="http://schemas.openxmlformats.org/officeDocument/2006/relationships/image" Target="../media/image31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9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Relationship Id="rId3" Type="http://schemas.openxmlformats.org/officeDocument/2006/relationships/image" Target="../media/image31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9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Relationship Id="rId3" Type="http://schemas.openxmlformats.org/officeDocument/2006/relationships/image" Target="../media/image31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9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Relationship Id="rId3" Type="http://schemas.openxmlformats.org/officeDocument/2006/relationships/image" Target="../media/image31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9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2.png"/><Relationship Id="rId3" Type="http://schemas.openxmlformats.org/officeDocument/2006/relationships/image" Target="../media/image105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07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0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6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0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5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4.png"/><Relationship Id="rId4" Type="http://schemas.openxmlformats.org/officeDocument/2006/relationships/image" Target="../media/image10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4.png"/><Relationship Id="rId4" Type="http://schemas.openxmlformats.org/officeDocument/2006/relationships/image" Target="../media/image13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. Transition Slide">
  <p:cSld name="CUSTOM_17_2_1_2"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8;p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2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. Title Slide:Data Analytics and Visualization">
  <p:cSld name="CUSTOM_2_3_1_1_1_1_1_2_1_2_1_1_1_1_2_1_1_1_1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1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sp>
        <p:nvSpPr>
          <p:cNvPr id="86" name="Google Shape;86;p11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7" name="Google Shape;87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pic>
        <p:nvPicPr>
          <p:cNvPr id="88" name="Google Shape;88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1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marR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b="0" i="0" sz="1800" u="none" cap="none" strike="noStrike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90" name="Google Shape;90;p11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1" name="Google Shape;91;p11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" name="Google Shape;92;p11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" name="Google Shape;93;p11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2019 Trilogy Education Services, Inc. </a:t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. Call Attention Slide">
  <p:cSld name="CUSTOM_2_3_1_1_3_1_1_2_1_1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2"/>
          <p:cNvSpPr txBox="1"/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97" name="Google Shape;97;p12"/>
          <p:cNvPicPr preferRelativeResize="0"/>
          <p:nvPr/>
        </p:nvPicPr>
        <p:blipFill rotWithShape="1">
          <a:blip r:embed="rId3">
            <a:alphaModFix/>
          </a:blip>
          <a:srcRect b="0" l="138" r="148" t="0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" name="Google Shape;99;p1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. Instructor Demonstration">
  <p:cSld name="CUSTOM_2_3_1_1_1_1_1_2_1_2_1_2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13"/>
          <p:cNvPicPr preferRelativeResize="0"/>
          <p:nvPr/>
        </p:nvPicPr>
        <p:blipFill rotWithShape="1">
          <a:blip r:embed="rId2">
            <a:alphaModFix/>
          </a:blip>
          <a:srcRect b="59" l="0" r="0" t="58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3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1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1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5" name="Google Shape;105;p13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400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0" i="0" lang="en" sz="27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b="0" i="0" sz="2700" u="none" cap="none" strike="noStrike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06" name="Google Shape;106;p13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07" name="Google Shape;107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3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914400" wrap="square" tIns="91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. Activity">
  <p:cSld name="CUSTOM_2_3_1_1_1_1_1_2_1_2_1_1_1_1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4"/>
          <p:cNvPicPr preferRelativeResize="0"/>
          <p:nvPr/>
        </p:nvPicPr>
        <p:blipFill rotWithShape="1">
          <a:blip r:embed="rId2">
            <a:alphaModFix/>
          </a:blip>
          <a:srcRect b="59" l="0" r="0" t="58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2" name="Google Shape;112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4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4" name="Google Shape;114;p14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5" name="Google Shape;115;p14"/>
          <p:cNvPicPr preferRelativeResize="0"/>
          <p:nvPr/>
        </p:nvPicPr>
        <p:blipFill rotWithShape="1">
          <a:blip r:embed="rId4">
            <a:alphaModFix/>
          </a:blip>
          <a:srcRect b="39" l="0" r="0" t="2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7" name="Google Shape;117;p14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" sz="13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i="0" sz="13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8" name="Google Shape;118;p1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" name="Google Shape;119;p14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. Activity with Instructions ">
  <p:cSld name="CUSTOM_2_5_1_3_1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15"/>
          <p:cNvPicPr preferRelativeResize="0"/>
          <p:nvPr/>
        </p:nvPicPr>
        <p:blipFill rotWithShape="1">
          <a:blip r:embed="rId2">
            <a:alphaModFix/>
          </a:blip>
          <a:srcRect b="39" l="0" r="0" t="2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3" name="Google Shape;123;p1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4" name="Google Shape;124;p1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" name="Google Shape;125;p1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15"/>
          <p:cNvSpPr txBox="1"/>
          <p:nvPr>
            <p:ph idx="2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00000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27" name="Google Shape;127;p1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8" name="Google Shape;128;p15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" name="Google Shape;129;p15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. Challenge">
  <p:cSld name="CUSTOM_2_3_1_1_1_1_1_2_1_2_1_1_4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16"/>
          <p:cNvPicPr preferRelativeResize="0"/>
          <p:nvPr/>
        </p:nvPicPr>
        <p:blipFill rotWithShape="1">
          <a:blip r:embed="rId2">
            <a:alphaModFix/>
          </a:blip>
          <a:srcRect b="59" l="0" r="0" t="58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1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3" name="Google Shape;133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5" name="Google Shape;135;p16"/>
          <p:cNvSpPr txBox="1"/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6" name="Google Shape;136;p16"/>
          <p:cNvSpPr txBox="1"/>
          <p:nvPr>
            <p:ph idx="2"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16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" sz="13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i="0" sz="13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8" name="Google Shape;138;p1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39" name="Google Shape;139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. Challenge with Instructions">
  <p:cSld name="CUSTOM_2_5_1_4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7"/>
          <p:cNvSpPr txBox="1"/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2" name="Google Shape;142;p1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3" name="Google Shape;143;p1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4" name="Google Shape;144;p17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00000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45" name="Google Shape;145;p17"/>
          <p:cNvSpPr txBox="1"/>
          <p:nvPr>
            <p:ph idx="2"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17"/>
          <p:cNvSpPr txBox="1"/>
          <p:nvPr>
            <p:ph idx="3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47" name="Google Shape;147;p1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8" name="Google Shape;148;p17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49" name="Google Shape;14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. Homework">
  <p:cSld name="CUSTOM_2_3_1_1_1_1_1_2_1_2_1_1_3_1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18"/>
          <p:cNvPicPr preferRelativeResize="0"/>
          <p:nvPr/>
        </p:nvPicPr>
        <p:blipFill rotWithShape="1">
          <a:blip r:embed="rId2">
            <a:alphaModFix/>
          </a:blip>
          <a:srcRect b="59" l="0" r="0" t="58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18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3" name="Google Shape;153;p18"/>
          <p:cNvPicPr preferRelativeResize="0"/>
          <p:nvPr/>
        </p:nvPicPr>
        <p:blipFill rotWithShape="1">
          <a:blip r:embed="rId3">
            <a:alphaModFix/>
          </a:blip>
          <a:srcRect b="0" l="209" r="208" t="0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18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5" name="Google Shape;155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1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7" name="Google Shape;157;p18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18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" sz="13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b="1" i="0" sz="13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9" name="Google Shape;159;p1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18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800">
          <p15:clr>
            <a:srgbClr val="F9AD4C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. Homework with Instructions">
  <p:cSld name="CUSTOM_2_5_2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9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00000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63" name="Google Shape;163;p1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4" name="Google Shape;164;p1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65" name="Google Shape;165;p19"/>
          <p:cNvPicPr preferRelativeResize="0"/>
          <p:nvPr/>
        </p:nvPicPr>
        <p:blipFill rotWithShape="1">
          <a:blip r:embed="rId2">
            <a:alphaModFix/>
          </a:blip>
          <a:srcRect b="0" l="504" r="503" t="0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1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19"/>
          <p:cNvSpPr txBox="1"/>
          <p:nvPr>
            <p:ph idx="2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68" name="Google Shape;168;p1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9" name="Google Shape;169;p19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" name="Google Shape;170;p19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005">
          <p15:clr>
            <a:srgbClr val="F9AD4C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. Numbered 1–4 (Green)">
  <p:cSld name="CUSTOM_2_7_1"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2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75" name="Google Shape;175;p2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6" name="Google Shape;176;p2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77" name="Google Shape;177;p2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8" name="Google Shape;178;p2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9" name="Google Shape;179;p20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80" name="Google Shape;180;p2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000000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b="0" i="0" sz="3000" u="none" cap="none" strike="noStrike">
                <a:solidFill>
                  <a:srgbClr val="000000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81" name="Google Shape;181;p2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2" name="Google Shape;182;p20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83" name="Google Shape;183;p2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000000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b="0" i="0" sz="3000" u="none" cap="none" strike="noStrike">
                <a:solidFill>
                  <a:srgbClr val="000000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84" name="Google Shape;184;p2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5" name="Google Shape;185;p20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86" name="Google Shape;186;p2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b="0" i="0" sz="3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87" name="Google Shape;187;p2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8" name="Google Shape;188;p20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89" name="Google Shape;189;p2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b="0" i="0" sz="3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0" name="Google Shape;190;p2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1" name="Google Shape;191;p20"/>
          <p:cNvSpPr txBox="1"/>
          <p:nvPr>
            <p:ph idx="3" type="subTitle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" name="Google Shape;192;p2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2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2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20"/>
          <p:cNvSpPr txBox="1"/>
          <p:nvPr>
            <p:ph idx="4" type="subTitle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20"/>
          <p:cNvSpPr txBox="1"/>
          <p:nvPr>
            <p:ph idx="5" type="subTitle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" name="Google Shape;197;p20"/>
          <p:cNvSpPr txBox="1"/>
          <p:nvPr>
            <p:ph idx="6" type="subTitle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. Text Only">
  <p:cSld name="CUSTOM_2_7_2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5" name="Google Shape;15;p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7" name="Google Shape;17;p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" name="Google Shape;18;p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" name="Google Shape;19;p3"/>
          <p:cNvSpPr txBox="1"/>
          <p:nvPr>
            <p:ph idx="3" type="body"/>
          </p:nvPr>
        </p:nvSpPr>
        <p:spPr>
          <a:xfrm>
            <a:off x="175" y="1284250"/>
            <a:ext cx="9144000" cy="3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00000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. Numbered 1–5 (Green)">
  <p:cSld name="CUSTOM_2_7_1_4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1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2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" name="Google Shape;201;p2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202" name="Google Shape;202;p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03" name="Google Shape;203;p2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04" name="Google Shape;204;p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05" name="Google Shape;205;p2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206" name="Google Shape;206;p21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207" name="Google Shape;207;p2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000000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b="0" i="0" sz="3000" u="none" cap="none" strike="noStrike">
                <a:solidFill>
                  <a:srgbClr val="000000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8" name="Google Shape;208;p2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9" name="Google Shape;209;p21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210" name="Google Shape;210;p2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000000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b="0" i="0" sz="3000" u="none" cap="none" strike="noStrike">
                <a:solidFill>
                  <a:srgbClr val="000000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1" name="Google Shape;211;p2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2" name="Google Shape;212;p21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213" name="Google Shape;213;p2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b="0" i="0" sz="3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4" name="Google Shape;214;p2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5" name="Google Shape;215;p21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216" name="Google Shape;216;p2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b="0" i="0" sz="3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7" name="Google Shape;217;p2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8" name="Google Shape;218;p21"/>
          <p:cNvSpPr txBox="1"/>
          <p:nvPr>
            <p:ph idx="3" type="subTitle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9" name="Google Shape;219;p21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21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21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21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21"/>
          <p:cNvSpPr txBox="1"/>
          <p:nvPr>
            <p:ph idx="5" type="subTitle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4" name="Google Shape;224;p21"/>
          <p:cNvSpPr txBox="1"/>
          <p:nvPr>
            <p:ph idx="6" type="subTitle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225" name="Google Shape;225;p21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26" name="Google Shape;226;p2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b="0" i="0" sz="3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7" name="Google Shape;227;p2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8" name="Google Shape;228;p21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p21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9. Numbered 1–6 (Gray)">
  <p:cSld name="CUSTOM_2_7_1_3_1_1"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2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p2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2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234" name="Google Shape;234;p2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35" name="Google Shape;235;p2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36" name="Google Shape;236;p2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37" name="Google Shape;237;p2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238" name="Google Shape;238;p22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39" name="Google Shape;239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b="0" i="0" sz="3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0" name="Google Shape;240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1" name="Google Shape;241;p22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2" name="Google Shape;242;p22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43" name="Google Shape;243;p22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44" name="Google Shape;244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b="0" i="0" sz="3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5" name="Google Shape;245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6" name="Google Shape;246;p22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47" name="Google Shape;247;p22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48" name="Google Shape;248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b="0" i="0" sz="3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9" name="Google Shape;249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0" name="Google Shape;250;p22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1" name="Google Shape;251;p22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52" name="Google Shape;252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b="0" i="0" sz="3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3" name="Google Shape;253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4" name="Google Shape;254;p22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5" name="Google Shape;255;p22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56" name="Google Shape;256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b="0" i="0" sz="3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7" name="Google Shape;257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" name="Google Shape;258;p22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9" name="Google Shape;259;p22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60" name="Google Shape;26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b="0" i="0" sz="3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1" name="Google Shape;26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2" name="Google Shape;262;p22"/>
          <p:cNvSpPr txBox="1"/>
          <p:nvPr>
            <p:ph idx="4" type="subTitle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3" name="Google Shape;263;p22"/>
          <p:cNvSpPr txBox="1"/>
          <p:nvPr>
            <p:ph idx="5" type="subTitle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" name="Google Shape;264;p22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" name="Google Shape;265;p22"/>
          <p:cNvSpPr txBox="1"/>
          <p:nvPr>
            <p:ph idx="7" type="subTitle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" name="Google Shape;266;p22"/>
          <p:cNvSpPr txBox="1"/>
          <p:nvPr>
            <p:ph idx="8" type="subTitle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. Numbered 1–6 (Blue)">
  <p:cSld name="CUSTOM_2_7_1_3_1_1_2"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3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p2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0" name="Google Shape;270;p2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271" name="Google Shape;271;p2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2" name="Google Shape;272;p2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73" name="Google Shape;273;p2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4" name="Google Shape;274;p2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275" name="Google Shape;275;p23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76" name="Google Shape;276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b="0" i="0" sz="3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7" name="Google Shape;277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8" name="Google Shape;278;p23"/>
          <p:cNvSpPr txBox="1"/>
          <p:nvPr>
            <p:ph idx="3" type="subTitle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9" name="Google Shape;279;p23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0" name="Google Shape;280;p23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81" name="Google Shape;281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b="0" i="0" sz="3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2" name="Google Shape;282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" name="Google Shape;283;p23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4" name="Google Shape;284;p23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85" name="Google Shape;285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b="0" i="0" sz="3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6" name="Google Shape;286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7" name="Google Shape;287;p23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8" name="Google Shape;288;p23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89" name="Google Shape;289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b="0" i="0" sz="3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0" name="Google Shape;290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1" name="Google Shape;291;p23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92" name="Google Shape;292;p23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93" name="Google Shape;293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b="0" i="0" sz="3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4" name="Google Shape;294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5" name="Google Shape;295;p23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96" name="Google Shape;296;p23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97" name="Google Shape;29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b="0" i="0" sz="3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8" name="Google Shape;29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9" name="Google Shape;299;p23"/>
          <p:cNvSpPr txBox="1"/>
          <p:nvPr>
            <p:ph idx="4" type="subTitle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" name="Google Shape;300;p23"/>
          <p:cNvSpPr txBox="1"/>
          <p:nvPr>
            <p:ph idx="5" type="subTitle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23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23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3" name="Google Shape;303;p23"/>
          <p:cNvSpPr txBox="1"/>
          <p:nvPr>
            <p:ph idx="8" type="subTitle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1. Numbered 1–7 (Gray)">
  <p:cSld name="CUSTOM_2_7_1_3_1_1_1"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4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p2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7" name="Google Shape;307;p2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08" name="Google Shape;308;p2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9" name="Google Shape;309;p2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10" name="Google Shape;310;p2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11" name="Google Shape;311;p2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312" name="Google Shape;312;p24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313" name="Google Shape;313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0" i="0" lang="en" sz="26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b="0" i="0" sz="26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4" name="Google Shape;314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5" name="Google Shape;315;p24"/>
          <p:cNvSpPr txBox="1"/>
          <p:nvPr>
            <p:ph idx="3" type="subTitle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6" name="Google Shape;316;p24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17" name="Google Shape;317;p24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18" name="Google Shape;318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0" i="0" lang="en" sz="26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b="0" i="0" sz="26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9" name="Google Shape;319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20" name="Google Shape;320;p24"/>
          <p:cNvSpPr txBox="1"/>
          <p:nvPr>
            <p:ph idx="4" type="subTitle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" name="Google Shape;321;p24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22" name="Google Shape;322;p24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23" name="Google Shape;323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0" i="0" lang="en" sz="26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b="0" i="0" sz="26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4" name="Google Shape;324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25" name="Google Shape;325;p24"/>
          <p:cNvSpPr txBox="1"/>
          <p:nvPr>
            <p:ph idx="5" type="subTitle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6" name="Google Shape;326;p24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27" name="Google Shape;327;p24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28" name="Google Shape;328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0" i="0" lang="en" sz="26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b="0" i="0" sz="26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9" name="Google Shape;329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30" name="Google Shape;330;p24"/>
          <p:cNvSpPr txBox="1"/>
          <p:nvPr>
            <p:ph idx="6" type="subTitle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1" name="Google Shape;331;p24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32" name="Google Shape;332;p24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33" name="Google Shape;333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0" i="0" lang="en" sz="26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b="0" i="0" sz="26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4" name="Google Shape;334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35" name="Google Shape;335;p24"/>
          <p:cNvSpPr txBox="1"/>
          <p:nvPr>
            <p:ph idx="7" type="subTitle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6" name="Google Shape;336;p24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37" name="Google Shape;337;p24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38" name="Google Shape;338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0" i="0" lang="en" sz="26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b="0" i="0" sz="26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9" name="Google Shape;339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0" name="Google Shape;340;p24"/>
          <p:cNvSpPr txBox="1"/>
          <p:nvPr>
            <p:ph idx="8" type="subTitle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1" name="Google Shape;341;p24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42" name="Google Shape;342;p24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43" name="Google Shape;343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0" i="0" lang="en" sz="26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b="0" i="0" sz="26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4" name="Google Shape;344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5" name="Google Shape;345;p24"/>
          <p:cNvSpPr txBox="1"/>
          <p:nvPr>
            <p:ph idx="9" type="subTitle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. Numbered 1–8 (Gray)">
  <p:cSld name="CUSTOM_2_7_1_3_1_1_1_1"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2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" name="Google Shape;348;p2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49" name="Google Shape;349;p2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50" name="Google Shape;350;p2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51" name="Google Shape;351;p2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52" name="Google Shape;352;p2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3" name="Google Shape;353;p25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54" name="Google Shape;354;p25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55" name="Google Shape;355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" sz="20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b="0" i="0" sz="20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6" name="Google Shape;356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57" name="Google Shape;357;p25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" name="Google Shape;358;p25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59" name="Google Shape;359;p25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60" name="Google Shape;360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" sz="20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b="0" i="0" sz="20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1" name="Google Shape;361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2" name="Google Shape;362;p25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3" name="Google Shape;363;p25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64" name="Google Shape;364;p25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65" name="Google Shape;365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" sz="20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b="0" i="0" sz="20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6" name="Google Shape;366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7" name="Google Shape;367;p25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8" name="Google Shape;368;p25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69" name="Google Shape;369;p25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70" name="Google Shape;370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" sz="20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b="0" i="0" sz="20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1" name="Google Shape;371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72" name="Google Shape;372;p25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3" name="Google Shape;373;p25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74" name="Google Shape;374;p25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375" name="Google Shape;375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" sz="20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b="0" i="0" sz="20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6" name="Google Shape;376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77" name="Google Shape;377;p25"/>
          <p:cNvSpPr txBox="1"/>
          <p:nvPr>
            <p:ph idx="7" type="subTitle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8" name="Google Shape;378;p25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79" name="Google Shape;379;p25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380" name="Google Shape;380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" sz="20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b="0" i="0" sz="20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1" name="Google Shape;381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82" name="Google Shape;382;p25"/>
          <p:cNvSpPr txBox="1"/>
          <p:nvPr>
            <p:ph idx="8" type="subTitle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3" name="Google Shape;383;p25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84" name="Google Shape;384;p25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385" name="Google Shape;385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" sz="20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b="0" i="0" sz="20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6" name="Google Shape;386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87" name="Google Shape;387;p25"/>
          <p:cNvSpPr txBox="1"/>
          <p:nvPr>
            <p:ph idx="9" type="subTitle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8" name="Google Shape;388;p25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89" name="Google Shape;389;p25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390" name="Google Shape;390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" sz="20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b="0" i="0" sz="20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1" name="Google Shape;391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92" name="Google Shape;392;p25"/>
          <p:cNvSpPr txBox="1"/>
          <p:nvPr>
            <p:ph idx="13" type="subTitle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. Numbered 1–8 (Green)">
  <p:cSld name="CUSTOM_2_7_1_3_1_1_1_1_1"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2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5" name="Google Shape;395;p2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96" name="Google Shape;396;p2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7" name="Google Shape;397;p2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98" name="Google Shape;398;p2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9" name="Google Shape;399;p2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0" name="Google Shape;400;p26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01" name="Google Shape;401;p26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402" name="Google Shape;402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" sz="20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b="0" i="0" sz="20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3" name="Google Shape;403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04" name="Google Shape;404;p26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5" name="Google Shape;405;p26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06" name="Google Shape;406;p26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407" name="Google Shape;407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" sz="20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b="0" i="0" sz="20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8" name="Google Shape;408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09" name="Google Shape;409;p26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26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11" name="Google Shape;411;p26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412" name="Google Shape;412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" sz="20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b="0" i="0" sz="20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3" name="Google Shape;413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14" name="Google Shape;414;p26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5" name="Google Shape;415;p26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16" name="Google Shape;416;p26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417" name="Google Shape;417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" sz="20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b="0" i="0" sz="20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8" name="Google Shape;418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19" name="Google Shape;419;p26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20" name="Google Shape;420;p26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21" name="Google Shape;421;p26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22" name="Google Shape;422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" sz="20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b="0" i="0" sz="20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3" name="Google Shape;423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24" name="Google Shape;424;p26"/>
          <p:cNvSpPr txBox="1"/>
          <p:nvPr>
            <p:ph idx="7" type="subTitle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25" name="Google Shape;425;p26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26" name="Google Shape;426;p26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27" name="Google Shape;427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" sz="20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b="0" i="0" sz="20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8" name="Google Shape;428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29" name="Google Shape;429;p26"/>
          <p:cNvSpPr txBox="1"/>
          <p:nvPr>
            <p:ph idx="8" type="subTitle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0" name="Google Shape;430;p26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31" name="Google Shape;431;p26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32" name="Google Shape;432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" sz="20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b="0" i="0" sz="20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3" name="Google Shape;433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34" name="Google Shape;434;p26"/>
          <p:cNvSpPr txBox="1"/>
          <p:nvPr>
            <p:ph idx="9" type="subTitle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5" name="Google Shape;435;p26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36" name="Google Shape;436;p26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37" name="Google Shape;437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" sz="20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b="0" i="0" sz="20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8" name="Google Shape;438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39" name="Google Shape;439;p26"/>
          <p:cNvSpPr txBox="1"/>
          <p:nvPr>
            <p:ph idx="13" type="subTitle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4. Numbered 1–3 (Green)">
  <p:cSld name="CUSTOM_2_7_1_5"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2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2" name="Google Shape;442;p2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443" name="Google Shape;443;p2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44" name="Google Shape;444;p2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45" name="Google Shape;445;p2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46" name="Google Shape;446;p2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447" name="Google Shape;447;p27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48" name="Google Shape;448;p2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b="0" i="0" lang="en" sz="2100" u="none" cap="none" strike="noStrike">
                  <a:solidFill>
                    <a:srgbClr val="000000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b="0" i="0" sz="21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9" name="Google Shape;449;p2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0" name="Google Shape;450;p27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1" name="Google Shape;451;p27"/>
          <p:cNvSpPr txBox="1"/>
          <p:nvPr>
            <p:ph idx="3" type="subTitle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452" name="Google Shape;452;p27"/>
          <p:cNvGrpSpPr/>
          <p:nvPr/>
        </p:nvGrpSpPr>
        <p:grpSpPr>
          <a:xfrm>
            <a:off x="3305156" y="1345103"/>
            <a:ext cx="533372" cy="533480"/>
            <a:chOff x="457200" y="1378813"/>
            <a:chExt cx="695400" cy="695450"/>
          </a:xfrm>
        </p:grpSpPr>
        <p:sp>
          <p:nvSpPr>
            <p:cNvPr id="453" name="Google Shape;453;p2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b="0" i="0" lang="en" sz="2100" u="none" cap="none" strike="noStrike">
                  <a:solidFill>
                    <a:srgbClr val="000000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b="0" i="0" sz="21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4" name="Google Shape;454;p2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5" name="Google Shape;455;p27"/>
          <p:cNvSpPr/>
          <p:nvPr/>
        </p:nvSpPr>
        <p:spPr>
          <a:xfrm flipH="1">
            <a:off x="3572250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6" name="Google Shape;456;p27"/>
          <p:cNvSpPr txBox="1"/>
          <p:nvPr>
            <p:ph idx="4" type="subTitle"/>
          </p:nvPr>
        </p:nvSpPr>
        <p:spPr>
          <a:xfrm>
            <a:off x="35722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457" name="Google Shape;457;p27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458" name="Google Shape;458;p2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b="0" i="0" lang="en" sz="2100" u="none" cap="none" strike="noStrike">
                  <a:solidFill>
                    <a:srgbClr val="000000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b="0" i="0" sz="21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9" name="Google Shape;459;p2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0" name="Google Shape;460;p27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1" name="Google Shape;461;p27"/>
          <p:cNvSpPr txBox="1"/>
          <p:nvPr>
            <p:ph idx="5" type="subTitle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6. Numbered 1–5 (Grey)">
  <p:cSld name="CUSTOM_2_7_1_5_1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2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4" name="Google Shape;464;p2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465" name="Google Shape;465;p2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66" name="Google Shape;466;p2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67" name="Google Shape;467;p2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68" name="Google Shape;468;p2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9" name="Google Shape;469;p28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en" sz="48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b="0" i="0" sz="4800" u="none" cap="none" strike="noStrik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0" name="Google Shape;470;p28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1" name="Google Shape;471;p28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2" name="Google Shape;472;p28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3" name="Google Shape;473;p28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4" name="Google Shape;474;p28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en" sz="48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b="0" i="0" sz="4800" u="none" cap="none" strike="noStrik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5" name="Google Shape;475;p28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en" sz="48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b="0" i="0" sz="4800" u="none" cap="none" strike="noStrik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6" name="Google Shape;476;p28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7" name="Google Shape;477;p28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8" name="Google Shape;478;p28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9" name="Google Shape;479;p28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0" name="Google Shape;480;p28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en" sz="48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b="0" i="0" sz="4800" u="none" cap="none" strike="noStrik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81" name="Google Shape;481;p28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en" sz="48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b="0" i="0" sz="4800" u="none" cap="none" strike="noStrik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82" name="Google Shape;482;p28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3" name="Google Shape;483;p28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4" name="Google Shape;484;p28"/>
          <p:cNvSpPr txBox="1"/>
          <p:nvPr>
            <p:ph idx="3" type="subTitle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85" name="Google Shape;485;p28"/>
          <p:cNvSpPr txBox="1"/>
          <p:nvPr>
            <p:ph idx="4" type="subTitle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86" name="Google Shape;486;p28"/>
          <p:cNvSpPr txBox="1"/>
          <p:nvPr>
            <p:ph idx="5" type="subTitle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87" name="Google Shape;487;p28"/>
          <p:cNvSpPr txBox="1"/>
          <p:nvPr>
            <p:ph idx="6" type="subTitle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88" name="Google Shape;488;p28"/>
          <p:cNvSpPr txBox="1"/>
          <p:nvPr>
            <p:ph idx="7" type="subTitle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7. Bullets 1–4 (Greens)">
  <p:cSld name="CUSTOM_2_7_1_6_1_2"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29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1" name="Google Shape;491;p2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2" name="Google Shape;492;p2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493" name="Google Shape;493;p2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94" name="Google Shape;494;p2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95" name="Google Shape;495;p2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96" name="Google Shape;496;p2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7" name="Google Shape;497;p29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8" name="Google Shape;498;p29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9" name="Google Shape;499;p29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0" name="Google Shape;500;p29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1" name="Google Shape;501;p29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2" name="Google Shape;502;p29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3" name="Google Shape;503;p29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504" name="Google Shape;504;p2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5" name="Google Shape;505;p29"/>
          <p:cNvPicPr preferRelativeResize="0"/>
          <p:nvPr/>
        </p:nvPicPr>
        <p:blipFill rotWithShape="1">
          <a:blip r:embed="rId3">
            <a:alphaModFix/>
          </a:blip>
          <a:srcRect b="237" l="0" r="0" t="227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6" name="Google Shape;506;p29"/>
          <p:cNvPicPr preferRelativeResize="0"/>
          <p:nvPr/>
        </p:nvPicPr>
        <p:blipFill rotWithShape="1">
          <a:blip r:embed="rId3">
            <a:alphaModFix/>
          </a:blip>
          <a:srcRect b="237" l="0" r="0" t="227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Google Shape;507;p2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1512">
          <p15:clr>
            <a:srgbClr val="FA7B17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8. Bullets 1–4 (Yellow/Green)">
  <p:cSld name="CUSTOM_2_7_1_6_1_2_1"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3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0" name="Google Shape;510;p3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1" name="Google Shape;511;p3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512" name="Google Shape;512;p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13" name="Google Shape;513;p3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14" name="Google Shape;514;p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15" name="Google Shape;515;p3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6" name="Google Shape;516;p30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7" name="Google Shape;517;p3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8" name="Google Shape;518;p3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9" name="Google Shape;519;p3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0" name="Google Shape;520;p30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1" name="Google Shape;521;p30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2" name="Google Shape;522;p30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523" name="Google Shape;523;p3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4" name="Google Shape;524;p3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5" name="Google Shape;525;p3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3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. Subsection Slide">
  <p:cSld name="CUSTOM_17_2_1_1_2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4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4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" name="Google Shape;24;p4"/>
          <p:cNvSpPr txBox="1"/>
          <p:nvPr>
            <p:ph idx="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" name="Google Shape;25;p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9. Bullets 1–4 (Gray)">
  <p:cSld name="CUSTOM_2_7_1_6_1_2_1_1"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3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9" name="Google Shape;529;p3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0" name="Google Shape;530;p3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531" name="Google Shape;531;p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32" name="Google Shape;532;p3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33" name="Google Shape;533;p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34" name="Google Shape;534;p3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5" name="Google Shape;535;p31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6" name="Google Shape;536;p3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7" name="Google Shape;537;p3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8" name="Google Shape;538;p3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9" name="Google Shape;539;p31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0" name="Google Shape;540;p31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1" name="Google Shape;541;p31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542" name="Google Shape;542;p31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3" name="Google Shape;543;p31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4" name="Google Shape;544;p31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31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0. Bullets 1–4 (Blue)">
  <p:cSld name="CUSTOM_2_7_1_6_1_2_1_1_1"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32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8" name="Google Shape;548;p3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9" name="Google Shape;549;p3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550" name="Google Shape;550;p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51" name="Google Shape;551;p3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52" name="Google Shape;552;p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53" name="Google Shape;553;p3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4" name="Google Shape;554;p32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5" name="Google Shape;555;p32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6" name="Google Shape;556;p32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7" name="Google Shape;557;p32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8" name="Google Shape;558;p32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9" name="Google Shape;559;p32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0" name="Google Shape;560;p32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561" name="Google Shape;561;p32"/>
          <p:cNvPicPr preferRelativeResize="0"/>
          <p:nvPr/>
        </p:nvPicPr>
        <p:blipFill rotWithShape="1">
          <a:blip r:embed="rId2">
            <a:alphaModFix/>
          </a:blip>
          <a:srcRect b="464" l="0" r="0" t="47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2" name="Google Shape;562;p32"/>
          <p:cNvPicPr preferRelativeResize="0"/>
          <p:nvPr/>
        </p:nvPicPr>
        <p:blipFill rotWithShape="1">
          <a:blip r:embed="rId2">
            <a:alphaModFix/>
          </a:blip>
          <a:srcRect b="464" l="0" r="0" t="47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3" name="Google Shape;563;p32"/>
          <p:cNvPicPr preferRelativeResize="0"/>
          <p:nvPr/>
        </p:nvPicPr>
        <p:blipFill rotWithShape="1">
          <a:blip r:embed="rId2">
            <a:alphaModFix/>
          </a:blip>
          <a:srcRect b="464" l="0" r="0" t="47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32"/>
          <p:cNvPicPr preferRelativeResize="0"/>
          <p:nvPr/>
        </p:nvPicPr>
        <p:blipFill rotWithShape="1">
          <a:blip r:embed="rId2">
            <a:alphaModFix/>
          </a:blip>
          <a:srcRect b="464" l="0" r="0" t="47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1. Bullets 1–5 (Green)">
  <p:cSld name="CUSTOM_2_7_1_4_1"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33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7" name="Google Shape;567;p3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8" name="Google Shape;568;p3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569" name="Google Shape;569;p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70" name="Google Shape;570;p3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71" name="Google Shape;571;p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72" name="Google Shape;572;p3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3" name="Google Shape;573;p33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4" name="Google Shape;574;p33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5" name="Google Shape;575;p33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6" name="Google Shape;576;p33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7" name="Google Shape;577;p33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8" name="Google Shape;578;p33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9" name="Google Shape;579;p33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0" name="Google Shape;580;p33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1" name="Google Shape;581;p33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582" name="Google Shape;582;p3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" name="Google Shape;583;p33"/>
          <p:cNvPicPr preferRelativeResize="0"/>
          <p:nvPr/>
        </p:nvPicPr>
        <p:blipFill rotWithShape="1">
          <a:blip r:embed="rId3">
            <a:alphaModFix/>
          </a:blip>
          <a:srcRect b="237" l="0" r="0" t="227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Google Shape;584;p3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Google Shape;585;p33"/>
          <p:cNvPicPr preferRelativeResize="0"/>
          <p:nvPr/>
        </p:nvPicPr>
        <p:blipFill rotWithShape="1">
          <a:blip r:embed="rId3">
            <a:alphaModFix/>
          </a:blip>
          <a:srcRect b="237" l="0" r="0" t="227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" name="Google Shape;586;p3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2. Bullets 1–5 (Green/Yellow)">
  <p:cSld name="CUSTOM_2_7_1_4_1_2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3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9" name="Google Shape;589;p3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90" name="Google Shape;590;p3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591" name="Google Shape;591;p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92" name="Google Shape;592;p3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93" name="Google Shape;593;p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94" name="Google Shape;594;p3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95" name="Google Shape;595;p34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96" name="Google Shape;596;p3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7" name="Google Shape;597;p3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8" name="Google Shape;598;p3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9" name="Google Shape;599;p34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0" name="Google Shape;600;p34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1" name="Google Shape;601;p34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2" name="Google Shape;602;p3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3" name="Google Shape;603;p34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604" name="Google Shape;604;p3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" name="Google Shape;605;p3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p3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3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" name="Google Shape;608;p3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3. Bullets 1–5 (Gray)">
  <p:cSld name="CUSTOM_2_7_1_4_1_1"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3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1" name="Google Shape;611;p3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2" name="Google Shape;612;p3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613" name="Google Shape;613;p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14" name="Google Shape;614;p3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15" name="Google Shape;615;p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16" name="Google Shape;616;p3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7" name="Google Shape;617;p35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8" name="Google Shape;618;p3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9" name="Google Shape;619;p3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0" name="Google Shape;620;p3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1" name="Google Shape;621;p35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2" name="Google Shape;622;p35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3" name="Google Shape;623;p35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4" name="Google Shape;624;p3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5" name="Google Shape;625;p35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626" name="Google Shape;626;p35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7" name="Google Shape;627;p35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8" name="Google Shape;628;p35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Google Shape;629;p35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0" name="Google Shape;630;p35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1512">
          <p15:clr>
            <a:srgbClr val="FA7B17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4. Bullets 1–5 (Blue)">
  <p:cSld name="CUSTOM_2_7_1_4_1_1_1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36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3" name="Google Shape;633;p3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34" name="Google Shape;634;p3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635" name="Google Shape;635;p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36" name="Google Shape;636;p3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7" name="Google Shape;637;p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38" name="Google Shape;638;p3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39" name="Google Shape;639;p36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40" name="Google Shape;640;p36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1" name="Google Shape;641;p36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2" name="Google Shape;642;p36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3" name="Google Shape;643;p36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44" name="Google Shape;644;p36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45" name="Google Shape;645;p36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46" name="Google Shape;646;p36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7" name="Google Shape;647;p36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648" name="Google Shape;648;p36"/>
          <p:cNvPicPr preferRelativeResize="0"/>
          <p:nvPr/>
        </p:nvPicPr>
        <p:blipFill rotWithShape="1">
          <a:blip r:embed="rId2">
            <a:alphaModFix/>
          </a:blip>
          <a:srcRect b="464" l="0" r="0" t="47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9" name="Google Shape;649;p36"/>
          <p:cNvPicPr preferRelativeResize="0"/>
          <p:nvPr/>
        </p:nvPicPr>
        <p:blipFill rotWithShape="1">
          <a:blip r:embed="rId2">
            <a:alphaModFix/>
          </a:blip>
          <a:srcRect b="464" l="0" r="0" t="47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0" name="Google Shape;650;p36"/>
          <p:cNvPicPr preferRelativeResize="0"/>
          <p:nvPr/>
        </p:nvPicPr>
        <p:blipFill rotWithShape="1">
          <a:blip r:embed="rId2">
            <a:alphaModFix/>
          </a:blip>
          <a:srcRect b="464" l="0" r="0" t="47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Google Shape;651;p36"/>
          <p:cNvPicPr preferRelativeResize="0"/>
          <p:nvPr/>
        </p:nvPicPr>
        <p:blipFill rotWithShape="1">
          <a:blip r:embed="rId2">
            <a:alphaModFix/>
          </a:blip>
          <a:srcRect b="464" l="0" r="0" t="47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2" name="Google Shape;652;p36"/>
          <p:cNvPicPr preferRelativeResize="0"/>
          <p:nvPr/>
        </p:nvPicPr>
        <p:blipFill rotWithShape="1">
          <a:blip r:embed="rId2">
            <a:alphaModFix/>
          </a:blip>
          <a:srcRect b="464" l="0" r="0" t="47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5. Bullets 1–6 (Green)">
  <p:cSld name="CUSTOM_2_7_1_3_1_1_3_1"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37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5" name="Google Shape;655;p3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56" name="Google Shape;656;p3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657" name="Google Shape;657;p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58" name="Google Shape;658;p3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59" name="Google Shape;659;p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60" name="Google Shape;660;p3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61" name="Google Shape;661;p37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62" name="Google Shape;662;p37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3" name="Google Shape;663;p37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4" name="Google Shape;664;p37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5" name="Google Shape;665;p37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6" name="Google Shape;666;p37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7" name="Google Shape;667;p37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68" name="Google Shape;668;p37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69" name="Google Shape;669;p37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70" name="Google Shape;670;p37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71" name="Google Shape;671;p37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672" name="Google Shape;672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3" name="Google Shape;673;p37"/>
          <p:cNvPicPr preferRelativeResize="0"/>
          <p:nvPr/>
        </p:nvPicPr>
        <p:blipFill rotWithShape="1">
          <a:blip r:embed="rId3">
            <a:alphaModFix/>
          </a:blip>
          <a:srcRect b="237" l="0" r="0" t="227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4" name="Google Shape;674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5" name="Google Shape;675;p37"/>
          <p:cNvPicPr preferRelativeResize="0"/>
          <p:nvPr/>
        </p:nvPicPr>
        <p:blipFill rotWithShape="1">
          <a:blip r:embed="rId3">
            <a:alphaModFix/>
          </a:blip>
          <a:srcRect b="237" l="0" r="0" t="227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6" name="Google Shape;676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7" name="Google Shape;677;p37"/>
          <p:cNvPicPr preferRelativeResize="0"/>
          <p:nvPr/>
        </p:nvPicPr>
        <p:blipFill rotWithShape="1">
          <a:blip r:embed="rId3">
            <a:alphaModFix/>
          </a:blip>
          <a:srcRect b="237" l="0" r="0" t="227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6. Bullets 1–6 (Yellow/Green)">
  <p:cSld name="CUSTOM_2_7_1_3_1_1_3_2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3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0" name="Google Shape;680;p3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81" name="Google Shape;681;p3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682" name="Google Shape;682;p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83" name="Google Shape;683;p3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84" name="Google Shape;684;p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85" name="Google Shape;685;p3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86" name="Google Shape;686;p38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87" name="Google Shape;687;p3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8" name="Google Shape;688;p3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9" name="Google Shape;689;p3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0" name="Google Shape;690;p3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1" name="Google Shape;691;p3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2" name="Google Shape;692;p38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93" name="Google Shape;693;p38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94" name="Google Shape;694;p38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95" name="Google Shape;695;p38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96" name="Google Shape;696;p38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697" name="Google Shape;697;p3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8" name="Google Shape;698;p3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9" name="Google Shape;699;p3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0" name="Google Shape;700;p3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1" name="Google Shape;701;p3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2" name="Google Shape;702;p3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7. Bullets 1–6 (Gray)">
  <p:cSld name="CUSTOM_2_7_1_3_1_1_3_3"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3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5" name="Google Shape;705;p3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3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707" name="Google Shape;707;p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08" name="Google Shape;708;p3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09" name="Google Shape;709;p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10" name="Google Shape;710;p3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1" name="Google Shape;711;p39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2" name="Google Shape;712;p3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3" name="Google Shape;713;p3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4" name="Google Shape;714;p3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5" name="Google Shape;715;p3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6" name="Google Shape;716;p3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7" name="Google Shape;717;p39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8" name="Google Shape;718;p39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9" name="Google Shape;719;p39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20" name="Google Shape;720;p39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21" name="Google Shape;721;p39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722" name="Google Shape;722;p39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3" name="Google Shape;723;p39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4" name="Google Shape;724;p39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5" name="Google Shape;725;p39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6" name="Google Shape;726;p39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7" name="Google Shape;727;p39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8. Bullets 1–6 (Blue)">
  <p:cSld name="CUSTOM_2_7_1_3_1_1_3_2_1"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40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0" name="Google Shape;730;p4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31" name="Google Shape;731;p4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732" name="Google Shape;732;p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33" name="Google Shape;733;p4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34" name="Google Shape;734;p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35" name="Google Shape;735;p4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36" name="Google Shape;736;p40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37" name="Google Shape;737;p40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8" name="Google Shape;738;p40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9" name="Google Shape;739;p40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0" name="Google Shape;740;p40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1" name="Google Shape;741;p40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2" name="Google Shape;742;p40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3" name="Google Shape;743;p40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4" name="Google Shape;744;p40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5" name="Google Shape;745;p40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40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747" name="Google Shape;747;p40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8" name="Google Shape;748;p40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9" name="Google Shape;749;p40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0" name="Google Shape;750;p40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1" name="Google Shape;751;p40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2" name="Google Shape;752;p40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. Text with Sidebar">
  <p:cSld name="CUSTOM_2_4_1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5"/>
          <p:cNvPicPr preferRelativeResize="0"/>
          <p:nvPr/>
        </p:nvPicPr>
        <p:blipFill rotWithShape="1">
          <a:blip r:embed="rId2">
            <a:alphaModFix/>
          </a:blip>
          <a:srcRect b="119" l="0" r="0" t="118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5"/>
          <p:cNvSpPr txBox="1"/>
          <p:nvPr>
            <p:ph idx="1" type="subTitle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00000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idx="3" type="subTitle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" name="Google Shape;31;p5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" name="Google Shape;32;p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3" name="Google Shape;33;p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4" name="Google Shape;34;p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5" name="Google Shape;35;p5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9. Bullets 1–7 (Green)">
  <p:cSld name="CUSTOM_2_7_1_3_1_1_1_2"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41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5" name="Google Shape;755;p4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56" name="Google Shape;756;p4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757" name="Google Shape;757;p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58" name="Google Shape;758;p4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59" name="Google Shape;759;p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60" name="Google Shape;760;p4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61" name="Google Shape;761;p41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62" name="Google Shape;762;p41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3" name="Google Shape;763;p41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64" name="Google Shape;764;p41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5" name="Google Shape;765;p41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66" name="Google Shape;766;p41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7" name="Google Shape;767;p41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68" name="Google Shape;768;p41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9" name="Google Shape;769;p41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70" name="Google Shape;770;p41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1" name="Google Shape;771;p41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72" name="Google Shape;772;p41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3" name="Google Shape;773;p41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774" name="Google Shape;774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5" name="Google Shape;775;p41"/>
          <p:cNvPicPr preferRelativeResize="0"/>
          <p:nvPr/>
        </p:nvPicPr>
        <p:blipFill rotWithShape="1">
          <a:blip r:embed="rId3">
            <a:alphaModFix/>
          </a:blip>
          <a:srcRect b="1036" l="0" r="0" t="104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6" name="Google Shape;776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7" name="Google Shape;777;p41"/>
          <p:cNvPicPr preferRelativeResize="0"/>
          <p:nvPr/>
        </p:nvPicPr>
        <p:blipFill rotWithShape="1">
          <a:blip r:embed="rId3">
            <a:alphaModFix/>
          </a:blip>
          <a:srcRect b="1036" l="0" r="0" t="104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8" name="Google Shape;778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9" name="Google Shape;779;p41"/>
          <p:cNvPicPr preferRelativeResize="0"/>
          <p:nvPr/>
        </p:nvPicPr>
        <p:blipFill rotWithShape="1">
          <a:blip r:embed="rId3">
            <a:alphaModFix/>
          </a:blip>
          <a:srcRect b="1389" l="0" r="0" t="138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80" name="Google Shape;780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0. Bullets 1–7 (Yellow/Green)">
  <p:cSld name="CUSTOM_2_7_1_3_1_1_1_2_1"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4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3" name="Google Shape;783;p4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4" name="Google Shape;784;p4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785" name="Google Shape;785;p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86" name="Google Shape;786;p4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87" name="Google Shape;787;p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88" name="Google Shape;788;p4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9" name="Google Shape;789;p42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90" name="Google Shape;790;p4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1" name="Google Shape;791;p42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92" name="Google Shape;792;p4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3" name="Google Shape;793;p42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94" name="Google Shape;794;p4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5" name="Google Shape;795;p42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96" name="Google Shape;796;p4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7" name="Google Shape;797;p42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98" name="Google Shape;798;p4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9" name="Google Shape;799;p42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00" name="Google Shape;800;p4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1" name="Google Shape;801;p42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802" name="Google Shape;802;p4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3" name="Google Shape;803;p4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4" name="Google Shape;804;p4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5" name="Google Shape;805;p4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6" name="Google Shape;806;p4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7" name="Google Shape;807;p4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08" name="Google Shape;808;p4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1. Bullets 1–7 (Gray)">
  <p:cSld name="CUSTOM_2_7_1_3_1_1_1_2_1_1"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p4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1" name="Google Shape;811;p4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12" name="Google Shape;812;p4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813" name="Google Shape;813;p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14" name="Google Shape;814;p4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15" name="Google Shape;815;p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16" name="Google Shape;816;p4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17" name="Google Shape;817;p43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18" name="Google Shape;818;p4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43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0" name="Google Shape;820;p4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43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2" name="Google Shape;822;p4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3" name="Google Shape;823;p43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4" name="Google Shape;824;p4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5" name="Google Shape;825;p43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4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7" name="Google Shape;827;p43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8" name="Google Shape;828;p4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43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830" name="Google Shape;830;p43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1" name="Google Shape;831;p43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2" name="Google Shape;832;p43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3" name="Google Shape;833;p43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4" name="Google Shape;834;p43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5" name="Google Shape;835;p43"/>
          <p:cNvPicPr preferRelativeResize="0"/>
          <p:nvPr/>
        </p:nvPicPr>
        <p:blipFill rotWithShape="1">
          <a:blip r:embed="rId2">
            <a:alphaModFix/>
          </a:blip>
          <a:srcRect b="2891" l="0" r="0" t="2883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36" name="Google Shape;836;p43"/>
          <p:cNvPicPr preferRelativeResize="0"/>
          <p:nvPr/>
        </p:nvPicPr>
        <p:blipFill rotWithShape="1">
          <a:blip r:embed="rId2">
            <a:alphaModFix/>
          </a:blip>
          <a:srcRect b="2891" l="0" r="0" t="2883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2. Bullets 1–7 (Blue)">
  <p:cSld name="CUSTOM_2_7_1_3_1_1_1_2_1_1_1">
    <p:spTree>
      <p:nvGrpSpPr>
        <p:cNvPr id="837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p44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9" name="Google Shape;839;p4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40" name="Google Shape;840;p4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841" name="Google Shape;841;p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42" name="Google Shape;842;p4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43" name="Google Shape;843;p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44" name="Google Shape;844;p4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45" name="Google Shape;845;p44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46" name="Google Shape;846;p44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44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48" name="Google Shape;848;p44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44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50" name="Google Shape;850;p44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44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52" name="Google Shape;852;p44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44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54" name="Google Shape;854;p44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5" name="Google Shape;855;p44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56" name="Google Shape;856;p44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7" name="Google Shape;857;p44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858" name="Google Shape;858;p44"/>
          <p:cNvPicPr preferRelativeResize="0"/>
          <p:nvPr/>
        </p:nvPicPr>
        <p:blipFill rotWithShape="1">
          <a:blip r:embed="rId2">
            <a:alphaModFix/>
          </a:blip>
          <a:srcRect b="1275" l="0" r="0" t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9" name="Google Shape;859;p44"/>
          <p:cNvPicPr preferRelativeResize="0"/>
          <p:nvPr/>
        </p:nvPicPr>
        <p:blipFill rotWithShape="1">
          <a:blip r:embed="rId2">
            <a:alphaModFix/>
          </a:blip>
          <a:srcRect b="1275" l="0" r="0" t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0" name="Google Shape;860;p44"/>
          <p:cNvPicPr preferRelativeResize="0"/>
          <p:nvPr/>
        </p:nvPicPr>
        <p:blipFill rotWithShape="1">
          <a:blip r:embed="rId2">
            <a:alphaModFix/>
          </a:blip>
          <a:srcRect b="1275" l="0" r="0" t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1" name="Google Shape;861;p44"/>
          <p:cNvPicPr preferRelativeResize="0"/>
          <p:nvPr/>
        </p:nvPicPr>
        <p:blipFill rotWithShape="1">
          <a:blip r:embed="rId2">
            <a:alphaModFix/>
          </a:blip>
          <a:srcRect b="1275" l="0" r="0" t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2" name="Google Shape;862;p44"/>
          <p:cNvPicPr preferRelativeResize="0"/>
          <p:nvPr/>
        </p:nvPicPr>
        <p:blipFill rotWithShape="1">
          <a:blip r:embed="rId2">
            <a:alphaModFix/>
          </a:blip>
          <a:srcRect b="1275" l="0" r="0" t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3" name="Google Shape;863;p44"/>
          <p:cNvPicPr preferRelativeResize="0"/>
          <p:nvPr/>
        </p:nvPicPr>
        <p:blipFill rotWithShape="1">
          <a:blip r:embed="rId2">
            <a:alphaModFix/>
          </a:blip>
          <a:srcRect b="1615" l="0" r="0" t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64" name="Google Shape;864;p44"/>
          <p:cNvPicPr preferRelativeResize="0"/>
          <p:nvPr/>
        </p:nvPicPr>
        <p:blipFill rotWithShape="1">
          <a:blip r:embed="rId2">
            <a:alphaModFix/>
          </a:blip>
          <a:srcRect b="1615" l="0" r="0" t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3. Bullets 1–8 (Green)">
  <p:cSld name="CUSTOM_2_7_1_3_1_1_1_1_1_1">
    <p:spTree>
      <p:nvGrpSpPr>
        <p:cNvPr id="865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4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67" name="Google Shape;867;p4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868" name="Google Shape;868;p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69" name="Google Shape;869;p4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70" name="Google Shape;870;p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71" name="Google Shape;871;p4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2" name="Google Shape;872;p45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3" name="Google Shape;873;p45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4" name="Google Shape;874;p45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5" name="Google Shape;875;p45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6" name="Google Shape;876;p45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7" name="Google Shape;877;p45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8" name="Google Shape;878;p45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9" name="Google Shape;879;p45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80" name="Google Shape;880;p45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1" name="Google Shape;881;p45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82" name="Google Shape;882;p45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3" name="Google Shape;883;p45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84" name="Google Shape;884;p45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5" name="Google Shape;885;p45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86" name="Google Shape;886;p45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7" name="Google Shape;887;p45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888" name="Google Shape;888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9" name="Google Shape;889;p45"/>
          <p:cNvPicPr preferRelativeResize="0"/>
          <p:nvPr/>
        </p:nvPicPr>
        <p:blipFill rotWithShape="1">
          <a:blip r:embed="rId3">
            <a:alphaModFix/>
          </a:blip>
          <a:srcRect b="1036" l="0" r="0" t="104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0" name="Google Shape;890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1" name="Google Shape;891;p45"/>
          <p:cNvPicPr preferRelativeResize="0"/>
          <p:nvPr/>
        </p:nvPicPr>
        <p:blipFill rotWithShape="1">
          <a:blip r:embed="rId3">
            <a:alphaModFix/>
          </a:blip>
          <a:srcRect b="1036" l="0" r="0" t="104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2" name="Google Shape;892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3" name="Google Shape;893;p45"/>
          <p:cNvPicPr preferRelativeResize="0"/>
          <p:nvPr/>
        </p:nvPicPr>
        <p:blipFill rotWithShape="1">
          <a:blip r:embed="rId3">
            <a:alphaModFix/>
          </a:blip>
          <a:srcRect b="1036" l="0" r="0" t="104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4" name="Google Shape;894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5" name="Google Shape;895;p45"/>
          <p:cNvPicPr preferRelativeResize="0"/>
          <p:nvPr/>
        </p:nvPicPr>
        <p:blipFill rotWithShape="1">
          <a:blip r:embed="rId3">
            <a:alphaModFix/>
          </a:blip>
          <a:srcRect b="1036" l="0" r="0" t="104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4. Bullets 1–8 (Yellow/Green)">
  <p:cSld name="CUSTOM_2_7_1_3_1_1_1_1_1_1_1"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4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98" name="Google Shape;898;p4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899" name="Google Shape;899;p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00" name="Google Shape;900;p4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01" name="Google Shape;901;p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02" name="Google Shape;902;p4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03" name="Google Shape;903;p4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4" name="Google Shape;904;p46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05" name="Google Shape;905;p4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6" name="Google Shape;906;p46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07" name="Google Shape;907;p4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8" name="Google Shape;908;p46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09" name="Google Shape;909;p4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0" name="Google Shape;910;p46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11" name="Google Shape;911;p4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2" name="Google Shape;912;p46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13" name="Google Shape;913;p4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4" name="Google Shape;914;p46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15" name="Google Shape;915;p4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6" name="Google Shape;916;p46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17" name="Google Shape;917;p4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8" name="Google Shape;918;p46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919" name="Google Shape;919;p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0" name="Google Shape;920;p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1" name="Google Shape;921;p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2" name="Google Shape;922;p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3" name="Google Shape;923;p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4" name="Google Shape;924;p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5" name="Google Shape;925;p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6" name="Google Shape;926;p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5. Bullets 1–8 (Gray)">
  <p:cSld name="CUSTOM_2_7_1_3_1_1_1_1_1_1_1_1">
    <p:spTree>
      <p:nvGrpSpPr>
        <p:cNvPr id="927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p4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9" name="Google Shape;929;p4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930" name="Google Shape;930;p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31" name="Google Shape;931;p4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32" name="Google Shape;932;p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33" name="Google Shape;933;p4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4" name="Google Shape;934;p4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5" name="Google Shape;935;p47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6" name="Google Shape;936;p4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7" name="Google Shape;937;p47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8" name="Google Shape;938;p4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9" name="Google Shape;939;p47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0" name="Google Shape;940;p4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1" name="Google Shape;941;p47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2" name="Google Shape;942;p4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3" name="Google Shape;943;p47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4" name="Google Shape;944;p4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5" name="Google Shape;945;p47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6" name="Google Shape;946;p4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7" name="Google Shape;947;p47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8" name="Google Shape;948;p4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9" name="Google Shape;949;p47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950" name="Google Shape;950;p47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1" name="Google Shape;951;p47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2" name="Google Shape;952;p47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3" name="Google Shape;953;p47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4" name="Google Shape;954;p47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5" name="Google Shape;955;p47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6" name="Google Shape;956;p47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7" name="Google Shape;957;p47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6. Bullets 1–8 (Blue)">
  <p:cSld name="CUSTOM_2_7_1_3_1_1_1_1_1_1_1_1_1">
    <p:spTree>
      <p:nvGrpSpPr>
        <p:cNvPr id="958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Google Shape;959;p4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0" name="Google Shape;960;p4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961" name="Google Shape;961;p4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62" name="Google Shape;962;p4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63" name="Google Shape;963;p4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64" name="Google Shape;964;p4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5" name="Google Shape;965;p48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6" name="Google Shape;966;p48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7" name="Google Shape;967;p48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8" name="Google Shape;968;p48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9" name="Google Shape;969;p48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0" name="Google Shape;970;p48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1" name="Google Shape;971;p48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2" name="Google Shape;972;p48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3" name="Google Shape;973;p48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4" name="Google Shape;974;p48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5" name="Google Shape;975;p48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6" name="Google Shape;976;p48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7" name="Google Shape;977;p48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8" name="Google Shape;978;p48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9" name="Google Shape;979;p48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0" name="Google Shape;980;p48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981" name="Google Shape;981;p48"/>
          <p:cNvPicPr preferRelativeResize="0"/>
          <p:nvPr/>
        </p:nvPicPr>
        <p:blipFill rotWithShape="1">
          <a:blip r:embed="rId2">
            <a:alphaModFix/>
          </a:blip>
          <a:srcRect b="1275" l="0" r="0" t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2" name="Google Shape;982;p48"/>
          <p:cNvPicPr preferRelativeResize="0"/>
          <p:nvPr/>
        </p:nvPicPr>
        <p:blipFill rotWithShape="1">
          <a:blip r:embed="rId2">
            <a:alphaModFix/>
          </a:blip>
          <a:srcRect b="1275" l="0" r="0" t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3" name="Google Shape;983;p48"/>
          <p:cNvPicPr preferRelativeResize="0"/>
          <p:nvPr/>
        </p:nvPicPr>
        <p:blipFill rotWithShape="1">
          <a:blip r:embed="rId2">
            <a:alphaModFix/>
          </a:blip>
          <a:srcRect b="1275" l="0" r="0" t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4" name="Google Shape;984;p48"/>
          <p:cNvPicPr preferRelativeResize="0"/>
          <p:nvPr/>
        </p:nvPicPr>
        <p:blipFill rotWithShape="1">
          <a:blip r:embed="rId2">
            <a:alphaModFix/>
          </a:blip>
          <a:srcRect b="1275" l="0" r="0" t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5" name="Google Shape;985;p48"/>
          <p:cNvPicPr preferRelativeResize="0"/>
          <p:nvPr/>
        </p:nvPicPr>
        <p:blipFill rotWithShape="1">
          <a:blip r:embed="rId2">
            <a:alphaModFix/>
          </a:blip>
          <a:srcRect b="1275" l="0" r="0" t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6" name="Google Shape;986;p48"/>
          <p:cNvPicPr preferRelativeResize="0"/>
          <p:nvPr/>
        </p:nvPicPr>
        <p:blipFill rotWithShape="1">
          <a:blip r:embed="rId2">
            <a:alphaModFix/>
          </a:blip>
          <a:srcRect b="1275" l="0" r="0" t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7" name="Google Shape;987;p48"/>
          <p:cNvPicPr preferRelativeResize="0"/>
          <p:nvPr/>
        </p:nvPicPr>
        <p:blipFill rotWithShape="1">
          <a:blip r:embed="rId2">
            <a:alphaModFix/>
          </a:blip>
          <a:srcRect b="1275" l="0" r="0" t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8" name="Google Shape;988;p48"/>
          <p:cNvPicPr preferRelativeResize="0"/>
          <p:nvPr/>
        </p:nvPicPr>
        <p:blipFill rotWithShape="1">
          <a:blip r:embed="rId2">
            <a:alphaModFix/>
          </a:blip>
          <a:srcRect b="1275" l="0" r="0" t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7. Fist to Five">
  <p:cSld name="CUSTOM_2_3_1_1_3_1_1_2_1_1_1_1"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0" name="Google Shape;990;p49"/>
          <p:cNvPicPr preferRelativeResize="0"/>
          <p:nvPr/>
        </p:nvPicPr>
        <p:blipFill rotWithShape="1">
          <a:blip r:embed="rId2">
            <a:alphaModFix/>
          </a:blip>
          <a:srcRect b="59" l="0" r="0" t="58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91" name="Google Shape;991;p49"/>
          <p:cNvSpPr txBox="1"/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2" name="Google Shape;992;p4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3" name="Google Shape;993;p4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994" name="Google Shape;994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995" name="Google Shape;995;p49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b="0" i="0" sz="2400" u="none" cap="none" strike="noStrike">
              <a:solidFill>
                <a:srgbClr val="0000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996" name="Google Shape;996;p49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8. Review">
  <p:cSld name="CUSTOM_17_2_1_2_1">
    <p:spTree>
      <p:nvGrpSpPr>
        <p:cNvPr id="997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8" name="Google Shape;998;p50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99" name="Google Shape;999;p5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00" name="Google Shape;1000;p5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50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" sz="36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b="0" i="0" lang="en" sz="36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b="0" i="0" sz="3600" u="none" cap="none" strike="noStrik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002" name="Google Shape;1002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5. Numbered 1–2 (Blue)">
  <p:cSld name="CUSTOM_2_7_1_5_2_1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oogle Shape;37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86275" y="649650"/>
            <a:ext cx="827450" cy="4115237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9" name="Google Shape;39;p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0" name="Google Shape;40;p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1" name="Google Shape;41;p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" name="Google Shape;43;p6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" name="Google Shape;44;p6"/>
          <p:cNvSpPr/>
          <p:nvPr/>
        </p:nvSpPr>
        <p:spPr>
          <a:xfrm>
            <a:off x="4936274" y="890150"/>
            <a:ext cx="2688300" cy="476700"/>
          </a:xfrm>
          <a:prstGeom prst="roundRect">
            <a:avLst>
              <a:gd fmla="val 16667" name="adj"/>
            </a:avLst>
          </a:prstGeom>
          <a:solidFill>
            <a:srgbClr val="365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" sz="21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System Hardening</a:t>
            </a:r>
            <a:endParaRPr b="0" i="0" sz="2100" u="none" cap="none" strike="noStrike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5" name="Google Shape;45;p6"/>
          <p:cNvSpPr/>
          <p:nvPr/>
        </p:nvSpPr>
        <p:spPr>
          <a:xfrm rot="10800000">
            <a:off x="5072469" y="1278938"/>
            <a:ext cx="261029" cy="144694"/>
          </a:xfrm>
          <a:prstGeom prst="flowChartExtract">
            <a:avLst/>
          </a:prstGeom>
          <a:solidFill>
            <a:srgbClr val="365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6"/>
          <p:cNvSpPr/>
          <p:nvPr/>
        </p:nvSpPr>
        <p:spPr>
          <a:xfrm>
            <a:off x="457246" y="887925"/>
            <a:ext cx="2688300" cy="476700"/>
          </a:xfrm>
          <a:prstGeom prst="roundRect">
            <a:avLst>
              <a:gd fmla="val 16667" name="adj"/>
            </a:avLst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" sz="21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Alarm</a:t>
            </a:r>
            <a:endParaRPr b="0" i="0" sz="2100" u="none" cap="none" strike="noStrike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" name="Google Shape;47;p6"/>
          <p:cNvSpPr/>
          <p:nvPr/>
        </p:nvSpPr>
        <p:spPr>
          <a:xfrm rot="10800000">
            <a:off x="575363" y="1276701"/>
            <a:ext cx="226486" cy="144694"/>
          </a:xfrm>
          <a:prstGeom prst="flowChartExtra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" name="Google Shape;48;p6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9. Take a Break 1">
  <p:cSld name="CUSTOM">
    <p:spTree>
      <p:nvGrpSpPr>
        <p:cNvPr id="1003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p5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05" name="Google Shape;1005;p5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42900" y="-24125"/>
            <a:ext cx="9229800" cy="5191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0. Take a Break 2">
  <p:cSld name="CUSTOM_1">
    <p:spTree>
      <p:nvGrpSpPr>
        <p:cNvPr id="1006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Google Shape;1007;p5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08" name="Google Shape;1008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9" name="Google Shape;1009;p52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en" sz="48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b="0" i="0" sz="4800" u="none" cap="none" strike="noStrik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10" name="Google Shape;1010;p52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1. Take a Break 1">
  <p:cSld name="CUSTOM_9"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5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13" name="Google Shape;1013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42900" y="-24125"/>
            <a:ext cx="9229800" cy="5191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7. The End">
  <p:cSld name="CUSTOM_7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oogle Shape;50;p7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7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b="0" i="0" lang="en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52;p7"/>
          <p:cNvSpPr txBox="1"/>
          <p:nvPr/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3" name="Google Shape;53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48599" y="496138"/>
            <a:ext cx="5046801" cy="415122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. Title Slide: Web Development">
  <p:cSld name="CUSTOM_2_3_1_1_1_1_1_2_1_2_1_1_1_1_2_2_1_2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8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sp>
        <p:nvSpPr>
          <p:cNvPr id="56" name="Google Shape;56;p8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p8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2019 Trilogy Education Services, Inc. </a:t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8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marR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b="0" i="0" sz="1800" u="none" cap="none" strike="noStrike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59" name="Google Shape;59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sp>
        <p:nvSpPr>
          <p:cNvPr id="60" name="Google Shape;60;p8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" name="Google Shape;62;p8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63" name="Google Shape;63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. Title Slide: UX/UI Design">
  <p:cSld name="CUSTOM_2_3_1_1_1_1_1_2_1_2_1_1_1_1_2_2_1_1_1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9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sp>
        <p:nvSpPr>
          <p:cNvPr id="66" name="Google Shape;66;p9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9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marR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b="0" i="0" sz="1800" u="none" cap="none" strike="noStrike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68" name="Google Shape;68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sp>
        <p:nvSpPr>
          <p:cNvPr id="69" name="Google Shape;69;p9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" name="Google Shape;70;p9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" name="Google Shape;71;p9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72" name="Google Shape;72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9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2019 Trilogy Education Services, Inc. </a:t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. Title Slide: Cybersecurity ">
  <p:cSld name="CUSTOM_2_3_1_1_1_1_1_2_1_2_1_1_1_1_2_2_1_1_1_1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0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sp>
        <p:nvSpPr>
          <p:cNvPr id="76" name="Google Shape;76;p10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10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marR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 Boot Camp</a:t>
            </a:r>
            <a:endParaRPr b="0" i="0" sz="1800" u="none" cap="none" strike="noStrike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78" name="Google Shape;78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sp>
        <p:nvSpPr>
          <p:cNvPr id="79" name="Google Shape;79;p10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0" name="Google Shape;80;p10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1" name="Google Shape;81;p10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82" name="Google Shape;82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0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2019 Trilogy Education Services, Inc. </a:t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3" Type="http://schemas.openxmlformats.org/officeDocument/2006/relationships/theme" Target="../theme/theme2.xml"/><Relationship Id="rId52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</p:sldLayoutIdLst>
  <mc:AlternateContent>
    <mc:Choice Requires="p14">
      <p:transition p14:dur="400">
        <p:fade thruBlk="1"/>
      </p:transition>
    </mc:Choice>
    <mc:Fallback>
      <p:transition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6.png"/><Relationship Id="rId4" Type="http://schemas.openxmlformats.org/officeDocument/2006/relationships/image" Target="../media/image125.png"/><Relationship Id="rId5" Type="http://schemas.openxmlformats.org/officeDocument/2006/relationships/image" Target="../media/image113.png"/><Relationship Id="rId6" Type="http://schemas.openxmlformats.org/officeDocument/2006/relationships/image" Target="../media/image1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9.png"/><Relationship Id="rId4" Type="http://schemas.openxmlformats.org/officeDocument/2006/relationships/image" Target="../media/image12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9.png"/><Relationship Id="rId4" Type="http://schemas.openxmlformats.org/officeDocument/2006/relationships/image" Target="../media/image13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9.png"/><Relationship Id="rId4" Type="http://schemas.openxmlformats.org/officeDocument/2006/relationships/image" Target="../media/image131.png"/><Relationship Id="rId5" Type="http://schemas.openxmlformats.org/officeDocument/2006/relationships/image" Target="../media/image13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9.png"/><Relationship Id="rId4" Type="http://schemas.openxmlformats.org/officeDocument/2006/relationships/image" Target="../media/image127.png"/><Relationship Id="rId5" Type="http://schemas.openxmlformats.org/officeDocument/2006/relationships/image" Target="../media/image12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5.png"/><Relationship Id="rId4" Type="http://schemas.openxmlformats.org/officeDocument/2006/relationships/image" Target="../media/image119.png"/><Relationship Id="rId5" Type="http://schemas.openxmlformats.org/officeDocument/2006/relationships/image" Target="../media/image11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2.png"/><Relationship Id="rId4" Type="http://schemas.openxmlformats.org/officeDocument/2006/relationships/image" Target="../media/image108.png"/><Relationship Id="rId5" Type="http://schemas.openxmlformats.org/officeDocument/2006/relationships/image" Target="../media/image1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54"/>
          <p:cNvSpPr txBox="1"/>
          <p:nvPr>
            <p:ph type="title"/>
          </p:nvPr>
        </p:nvSpPr>
        <p:spPr>
          <a:xfrm>
            <a:off x="274350" y="170392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Capstone Engagement</a:t>
            </a:r>
            <a:endParaRPr sz="31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3100"/>
              <a:buNone/>
            </a:pPr>
            <a:r>
              <a:rPr lang="en" sz="3100">
                <a:latin typeface="Roboto"/>
                <a:ea typeface="Roboto"/>
                <a:cs typeface="Roboto"/>
                <a:sym typeface="Roboto"/>
              </a:rPr>
              <a:t>Assessment, Analysis, </a:t>
            </a:r>
            <a:br>
              <a:rPr lang="en" sz="3100">
                <a:latin typeface="Roboto"/>
                <a:ea typeface="Roboto"/>
                <a:cs typeface="Roboto"/>
                <a:sym typeface="Roboto"/>
              </a:rPr>
            </a:br>
            <a:r>
              <a:rPr lang="en" sz="3100">
                <a:latin typeface="Roboto"/>
                <a:ea typeface="Roboto"/>
                <a:cs typeface="Roboto"/>
                <a:sym typeface="Roboto"/>
              </a:rPr>
              <a:t>and Hardening of a Vulnerable System</a:t>
            </a:r>
            <a:endParaRPr sz="3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19" name="Google Shape;1019;p5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7" name="Shape 1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8" name="Google Shape;1138;p6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solidFill>
                  <a:schemeClr val="dk1"/>
                </a:solidFill>
              </a:rPr>
              <a:t>Exploitation: [Php-reverse-shell.php]</a:t>
            </a:r>
            <a:endParaRPr/>
          </a:p>
        </p:txBody>
      </p:sp>
      <p:sp>
        <p:nvSpPr>
          <p:cNvPr id="1139" name="Google Shape;1139;p6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t/>
            </a:r>
            <a:endParaRPr/>
          </a:p>
        </p:txBody>
      </p:sp>
      <p:sp>
        <p:nvSpPr>
          <p:cNvPr id="1140" name="Google Shape;1140;p63"/>
          <p:cNvSpPr/>
          <p:nvPr/>
        </p:nvSpPr>
        <p:spPr>
          <a:xfrm flipH="1">
            <a:off x="724275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1" name="Google Shape;1141;p63"/>
          <p:cNvSpPr txBox="1"/>
          <p:nvPr/>
        </p:nvSpPr>
        <p:spPr>
          <a:xfrm>
            <a:off x="724275" y="1480624"/>
            <a:ext cx="23715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b="1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Cadaver was used to gain access to the webdav. This allowed 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the placement of a php-reverse-shell.php on the web server.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A listener was opened through netcat and connection was made through execution of the .php.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42" name="Google Shape;1142;p63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143" name="Google Shape;1143;p6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b="0" i="0" lang="en" sz="21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b="0" i="0" sz="21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44" name="Google Shape;1144;p6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45" name="Google Shape;1145;p63"/>
          <p:cNvGrpSpPr/>
          <p:nvPr/>
        </p:nvGrpSpPr>
        <p:grpSpPr>
          <a:xfrm>
            <a:off x="3228956" y="887903"/>
            <a:ext cx="533372" cy="533480"/>
            <a:chOff x="457200" y="1378813"/>
            <a:chExt cx="695400" cy="695450"/>
          </a:xfrm>
        </p:grpSpPr>
        <p:sp>
          <p:nvSpPr>
            <p:cNvPr id="1146" name="Google Shape;1146;p6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b="0" i="0" lang="en" sz="21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b="0" i="0" sz="21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47" name="Google Shape;1147;p6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48" name="Google Shape;1148;p63"/>
          <p:cNvSpPr/>
          <p:nvPr/>
        </p:nvSpPr>
        <p:spPr>
          <a:xfrm flipH="1">
            <a:off x="3496050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9" name="Google Shape;1149;p63"/>
          <p:cNvSpPr txBox="1"/>
          <p:nvPr/>
        </p:nvSpPr>
        <p:spPr>
          <a:xfrm>
            <a:off x="3496050" y="1480625"/>
            <a:ext cx="24285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b="1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This 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exploit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 allowed the user to obtain shell on the web server. This gave access to the flag.txt. Further exploitation is possible, including escalation to a full shell and root access. </a:t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50" name="Google Shape;1150;p63"/>
          <p:cNvGrpSpPr/>
          <p:nvPr/>
        </p:nvGrpSpPr>
        <p:grpSpPr>
          <a:xfrm>
            <a:off x="6134081" y="888653"/>
            <a:ext cx="533372" cy="533480"/>
            <a:chOff x="457200" y="1378813"/>
            <a:chExt cx="695400" cy="695450"/>
          </a:xfrm>
        </p:grpSpPr>
        <p:sp>
          <p:nvSpPr>
            <p:cNvPr id="1151" name="Google Shape;1151;p6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b="0" i="0" lang="en" sz="21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b="0" i="0" sz="21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52" name="Google Shape;1152;p6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53" name="Google Shape;1153;p63"/>
          <p:cNvSpPr/>
          <p:nvPr/>
        </p:nvSpPr>
        <p:spPr>
          <a:xfrm flipH="1">
            <a:off x="6401175" y="1481325"/>
            <a:ext cx="2428500" cy="32523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4" name="Google Shape;1154;p63"/>
          <p:cNvSpPr txBox="1"/>
          <p:nvPr/>
        </p:nvSpPr>
        <p:spPr>
          <a:xfrm>
            <a:off x="6401175" y="1481374"/>
            <a:ext cx="2371500" cy="32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55" name="Google Shape;1155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01175" y="1481368"/>
            <a:ext cx="2206400" cy="58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6" name="Google Shape;1156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99299" y="2124663"/>
            <a:ext cx="2832251" cy="6197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7" name="Google Shape;1157;p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01174" y="2803619"/>
            <a:ext cx="2428499" cy="18967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8" name="Google Shape;1158;p6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01175" y="4759625"/>
            <a:ext cx="314615" cy="494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2" name="Shape 1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3" name="Google Shape;1163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164" name="Google Shape;1164;p64"/>
          <p:cNvSpPr txBox="1"/>
          <p:nvPr>
            <p:ph type="title"/>
          </p:nvPr>
        </p:nvSpPr>
        <p:spPr>
          <a:xfrm>
            <a:off x="274325" y="1687275"/>
            <a:ext cx="8595300" cy="8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1" lang="en"/>
              <a:t>Blue Team</a:t>
            </a:r>
            <a:endParaRPr b="1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Log Analysis and </a:t>
            </a:r>
            <a:br>
              <a:rPr lang="en" sz="34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Attack Characterization</a:t>
            </a:r>
            <a:endParaRPr sz="3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65" name="Google Shape;1165;p64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b="0" i="0" lang="en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9" name="Shape 1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0" name="Google Shape;1170;p6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solidFill>
                  <a:schemeClr val="dk1"/>
                </a:solidFill>
              </a:rPr>
              <a:t>Analysis: Identifying the Port Scan</a:t>
            </a:r>
            <a:endParaRPr/>
          </a:p>
        </p:txBody>
      </p:sp>
      <p:sp>
        <p:nvSpPr>
          <p:cNvPr id="1171" name="Google Shape;1171;p65"/>
          <p:cNvSpPr txBox="1"/>
          <p:nvPr>
            <p:ph idx="1" type="subTitle"/>
          </p:nvPr>
        </p:nvSpPr>
        <p:spPr>
          <a:xfrm>
            <a:off x="0" y="675975"/>
            <a:ext cx="4114800" cy="12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1200"/>
              <a:t>Answer the following questions in bullet points under the screenshot if space allows. </a:t>
            </a:r>
            <a:br>
              <a:rPr lang="en" sz="1200"/>
            </a:br>
            <a:r>
              <a:rPr lang="en" sz="1200"/>
              <a:t>Otherwise, add the answers to speaker notes. </a:t>
            </a:r>
            <a:endParaRPr sz="1200"/>
          </a:p>
          <a:p>
            <a:pPr indent="0" lvl="0" marL="0" rtl="0" algn="r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200"/>
              <a:buNone/>
            </a:pPr>
            <a:r>
              <a:t/>
            </a:r>
            <a:endParaRPr sz="1200"/>
          </a:p>
        </p:txBody>
      </p:sp>
      <p:sp>
        <p:nvSpPr>
          <p:cNvPr id="1172" name="Google Shape;1172;p6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t/>
            </a:r>
            <a:endParaRPr/>
          </a:p>
        </p:txBody>
      </p:sp>
      <p:sp>
        <p:nvSpPr>
          <p:cNvPr id="1173" name="Google Shape;1173;p65"/>
          <p:cNvSpPr/>
          <p:nvPr/>
        </p:nvSpPr>
        <p:spPr>
          <a:xfrm>
            <a:off x="367350" y="1467800"/>
            <a:ext cx="8409300" cy="2384100"/>
          </a:xfrm>
          <a:prstGeom prst="rect">
            <a:avLst/>
          </a:prstGeom>
          <a:solidFill>
            <a:srgbClr val="1D8BE6">
              <a:alpha val="1450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[Insert Here]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74" name="Google Shape;1174;p65"/>
          <p:cNvSpPr txBox="1"/>
          <p:nvPr>
            <p:ph idx="1" type="subTitle"/>
          </p:nvPr>
        </p:nvSpPr>
        <p:spPr>
          <a:xfrm>
            <a:off x="3712025" y="675975"/>
            <a:ext cx="49110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-167640" lvl="0" marL="32004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What time did the port scan occur?</a:t>
            </a:r>
            <a:endParaRPr sz="1200"/>
          </a:p>
          <a:p>
            <a:pPr indent="-167640" lvl="0" marL="32004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How many packets were sent, and from which IP?</a:t>
            </a:r>
            <a:endParaRPr sz="1200"/>
          </a:p>
          <a:p>
            <a:pPr indent="-167640" lvl="0" marL="32004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What indicates that this was a port scan?</a:t>
            </a:r>
            <a:endParaRPr sz="1200"/>
          </a:p>
        </p:txBody>
      </p:sp>
      <p:pic>
        <p:nvPicPr>
          <p:cNvPr id="1175" name="Google Shape;1175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61300" y="835137"/>
            <a:ext cx="424701" cy="33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6" name="Google Shape;1176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23900" y="1467775"/>
            <a:ext cx="3062349" cy="2384099"/>
          </a:xfrm>
          <a:prstGeom prst="rect">
            <a:avLst/>
          </a:prstGeom>
          <a:noFill/>
          <a:ln>
            <a:noFill/>
          </a:ln>
        </p:spPr>
      </p:pic>
      <p:sp>
        <p:nvSpPr>
          <p:cNvPr id="1177" name="Google Shape;1177;p65"/>
          <p:cNvSpPr txBox="1"/>
          <p:nvPr/>
        </p:nvSpPr>
        <p:spPr>
          <a:xfrm>
            <a:off x="373150" y="4024075"/>
            <a:ext cx="84036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The port scan </a:t>
            </a:r>
            <a:r>
              <a:rPr lang="en" sz="1300"/>
              <a:t>occurred</a:t>
            </a:r>
            <a:r>
              <a:rPr lang="en" sz="1300"/>
              <a:t> at 15:58 on June 13th, 2022.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1305 packets were sent from IP 192.168.1.90.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The fact that a large number of packets were sent, each to a different commonly used port indicates this was a port scan.</a:t>
            </a:r>
            <a:endParaRPr sz="13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6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solidFill>
                  <a:schemeClr val="dk1"/>
                </a:solidFill>
              </a:rPr>
              <a:t>Analysis: Finding the Request for the Hidden Directory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83" name="Google Shape;1183;p66"/>
          <p:cNvSpPr txBox="1"/>
          <p:nvPr>
            <p:ph idx="1" type="subTitle"/>
          </p:nvPr>
        </p:nvSpPr>
        <p:spPr>
          <a:xfrm>
            <a:off x="0" y="675975"/>
            <a:ext cx="4114800" cy="12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1200"/>
              <a:t>Answer the following questions in bullet points under the screenshot if space allows. </a:t>
            </a:r>
            <a:br>
              <a:rPr lang="en" sz="1200"/>
            </a:br>
            <a:r>
              <a:rPr lang="en" sz="1200"/>
              <a:t>Otherwise, add the answers to speaker notes. </a:t>
            </a:r>
            <a:endParaRPr sz="1200"/>
          </a:p>
          <a:p>
            <a:pPr indent="0" lvl="0" marL="0" rtl="0" algn="r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200"/>
              <a:buNone/>
            </a:pPr>
            <a:r>
              <a:t/>
            </a:r>
            <a:endParaRPr sz="1200"/>
          </a:p>
        </p:txBody>
      </p:sp>
      <p:sp>
        <p:nvSpPr>
          <p:cNvPr id="1184" name="Google Shape;1184;p6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t/>
            </a:r>
            <a:endParaRPr/>
          </a:p>
        </p:txBody>
      </p:sp>
      <p:sp>
        <p:nvSpPr>
          <p:cNvPr id="1185" name="Google Shape;1185;p66"/>
          <p:cNvSpPr/>
          <p:nvPr/>
        </p:nvSpPr>
        <p:spPr>
          <a:xfrm>
            <a:off x="367350" y="1467800"/>
            <a:ext cx="8409300" cy="2384100"/>
          </a:xfrm>
          <a:prstGeom prst="rect">
            <a:avLst/>
          </a:prstGeom>
          <a:solidFill>
            <a:srgbClr val="1D8BE6">
              <a:alpha val="1450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[Insert Here]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86" name="Google Shape;1186;p66"/>
          <p:cNvSpPr txBox="1"/>
          <p:nvPr>
            <p:ph idx="1" type="subTitle"/>
          </p:nvPr>
        </p:nvSpPr>
        <p:spPr>
          <a:xfrm>
            <a:off x="3663050" y="741300"/>
            <a:ext cx="5791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-167640" lvl="0" marL="32004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What time did the request occur? How many requests were made?</a:t>
            </a:r>
            <a:endParaRPr sz="1200"/>
          </a:p>
          <a:p>
            <a:pPr indent="-167640" lvl="0" marL="32004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Which files were requested? What did they contain?</a:t>
            </a:r>
            <a:endParaRPr sz="1200"/>
          </a:p>
        </p:txBody>
      </p:sp>
      <p:pic>
        <p:nvPicPr>
          <p:cNvPr id="1187" name="Google Shape;1187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61300" y="835137"/>
            <a:ext cx="424701" cy="33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8" name="Google Shape;1188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08150" y="1467775"/>
            <a:ext cx="4432951" cy="2384099"/>
          </a:xfrm>
          <a:prstGeom prst="rect">
            <a:avLst/>
          </a:prstGeom>
          <a:noFill/>
          <a:ln>
            <a:noFill/>
          </a:ln>
        </p:spPr>
      </p:pic>
      <p:sp>
        <p:nvSpPr>
          <p:cNvPr id="1189" name="Google Shape;1189;p66"/>
          <p:cNvSpPr txBox="1"/>
          <p:nvPr/>
        </p:nvSpPr>
        <p:spPr>
          <a:xfrm>
            <a:off x="365825" y="3987500"/>
            <a:ext cx="84093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The request occurred at 22:06 on Jun 22, 2022 (as person forgot to originally make request for file).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The file requested was the connect_to_corp_server.txt which contains directions and password hash for webdav.</a:t>
            </a:r>
            <a:endParaRPr sz="13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3" name="Shape 1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4" name="Google Shape;1194;p6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solidFill>
                  <a:schemeClr val="dk1"/>
                </a:solidFill>
              </a:rPr>
              <a:t>Analysis: Uncovering the Brute Force Attack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95" name="Google Shape;1195;p67"/>
          <p:cNvSpPr txBox="1"/>
          <p:nvPr>
            <p:ph idx="1" type="subTitle"/>
          </p:nvPr>
        </p:nvSpPr>
        <p:spPr>
          <a:xfrm>
            <a:off x="0" y="675975"/>
            <a:ext cx="4114800" cy="12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1200"/>
              <a:t>Answer the following questions in bullet points under the screenshot if space allows. </a:t>
            </a:r>
            <a:br>
              <a:rPr lang="en" sz="1200"/>
            </a:br>
            <a:r>
              <a:rPr lang="en" sz="1200"/>
              <a:t>Otherwise, add the answers to speaker notes. </a:t>
            </a:r>
            <a:endParaRPr sz="1200"/>
          </a:p>
          <a:p>
            <a:pPr indent="0" lvl="0" marL="0" rtl="0" algn="r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200"/>
              <a:buNone/>
            </a:pPr>
            <a:r>
              <a:t/>
            </a:r>
            <a:endParaRPr sz="1200"/>
          </a:p>
        </p:txBody>
      </p:sp>
      <p:sp>
        <p:nvSpPr>
          <p:cNvPr id="1196" name="Google Shape;1196;p6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t/>
            </a:r>
            <a:endParaRPr/>
          </a:p>
        </p:txBody>
      </p:sp>
      <p:sp>
        <p:nvSpPr>
          <p:cNvPr id="1197" name="Google Shape;1197;p67"/>
          <p:cNvSpPr/>
          <p:nvPr/>
        </p:nvSpPr>
        <p:spPr>
          <a:xfrm>
            <a:off x="367350" y="1467800"/>
            <a:ext cx="8409300" cy="2384100"/>
          </a:xfrm>
          <a:prstGeom prst="rect">
            <a:avLst/>
          </a:prstGeom>
          <a:solidFill>
            <a:srgbClr val="1D8BE6">
              <a:alpha val="1450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[Insert Here]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Include a screenshot of Kibana logs depicting the brute force attack. 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98" name="Google Shape;1198;p67"/>
          <p:cNvSpPr txBox="1"/>
          <p:nvPr>
            <p:ph idx="1" type="subTitle"/>
          </p:nvPr>
        </p:nvSpPr>
        <p:spPr>
          <a:xfrm>
            <a:off x="3663050" y="741300"/>
            <a:ext cx="5791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-167640" lvl="0" marL="32004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How many requests were made in the attack?</a:t>
            </a:r>
            <a:endParaRPr sz="1200"/>
          </a:p>
          <a:p>
            <a:pPr indent="-167640" lvl="0" marL="32004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How many requests had been made before the attacker </a:t>
            </a:r>
            <a:br>
              <a:rPr lang="en" sz="1200"/>
            </a:br>
            <a:r>
              <a:rPr lang="en" sz="1200"/>
              <a:t>discovered the password?</a:t>
            </a:r>
            <a:endParaRPr sz="1200"/>
          </a:p>
        </p:txBody>
      </p:sp>
      <p:pic>
        <p:nvPicPr>
          <p:cNvPr id="1199" name="Google Shape;1199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61300" y="835137"/>
            <a:ext cx="424701" cy="33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0" name="Google Shape;1200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50791" y="1475875"/>
            <a:ext cx="4218308" cy="2384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1" name="Google Shape;1201;p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7350" y="1475875"/>
            <a:ext cx="4183451" cy="2498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2" name="Google Shape;1202;p67"/>
          <p:cNvSpPr txBox="1"/>
          <p:nvPr/>
        </p:nvSpPr>
        <p:spPr>
          <a:xfrm>
            <a:off x="387775" y="4207000"/>
            <a:ext cx="8421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15,797 requests were made in the attack total.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15,793 were made before the attacker discovered the password.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6" name="Shape 1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7" name="Google Shape;1207;p6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solidFill>
                  <a:schemeClr val="dk1"/>
                </a:solidFill>
              </a:rPr>
              <a:t>Analysis: Finding the WebDAV Connection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208" name="Google Shape;1208;p68"/>
          <p:cNvSpPr txBox="1"/>
          <p:nvPr>
            <p:ph idx="1" type="subTitle"/>
          </p:nvPr>
        </p:nvSpPr>
        <p:spPr>
          <a:xfrm>
            <a:off x="0" y="675975"/>
            <a:ext cx="4114800" cy="12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1200"/>
              <a:t>Answer the following questions in bullet points under the screenshot if space allows. </a:t>
            </a:r>
            <a:br>
              <a:rPr lang="en" sz="1200"/>
            </a:br>
            <a:r>
              <a:rPr lang="en" sz="1200"/>
              <a:t>Otherwise, add the answers to speaker notes. </a:t>
            </a:r>
            <a:endParaRPr sz="1200"/>
          </a:p>
          <a:p>
            <a:pPr indent="0" lvl="0" marL="0" rtl="0" algn="r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200"/>
              <a:buNone/>
            </a:pPr>
            <a:r>
              <a:t/>
            </a:r>
            <a:endParaRPr sz="1200"/>
          </a:p>
        </p:txBody>
      </p:sp>
      <p:sp>
        <p:nvSpPr>
          <p:cNvPr id="1209" name="Google Shape;1209;p6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t/>
            </a:r>
            <a:endParaRPr/>
          </a:p>
        </p:txBody>
      </p:sp>
      <p:sp>
        <p:nvSpPr>
          <p:cNvPr id="1210" name="Google Shape;1210;p68"/>
          <p:cNvSpPr/>
          <p:nvPr/>
        </p:nvSpPr>
        <p:spPr>
          <a:xfrm>
            <a:off x="367350" y="1467800"/>
            <a:ext cx="8409300" cy="2384100"/>
          </a:xfrm>
          <a:prstGeom prst="rect">
            <a:avLst/>
          </a:prstGeom>
          <a:solidFill>
            <a:srgbClr val="1D8BE6">
              <a:alpha val="1450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11" name="Google Shape;1211;p68"/>
          <p:cNvSpPr txBox="1"/>
          <p:nvPr>
            <p:ph idx="1" type="subTitle"/>
          </p:nvPr>
        </p:nvSpPr>
        <p:spPr>
          <a:xfrm>
            <a:off x="3663050" y="741300"/>
            <a:ext cx="5791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-167640" lvl="0" marL="32004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How many requests were made to this directory?</a:t>
            </a:r>
            <a:endParaRPr sz="1200"/>
          </a:p>
          <a:p>
            <a:pPr indent="-167640" lvl="0" marL="32004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Which files were requested?</a:t>
            </a:r>
            <a:endParaRPr sz="1200"/>
          </a:p>
        </p:txBody>
      </p:sp>
      <p:pic>
        <p:nvPicPr>
          <p:cNvPr id="1212" name="Google Shape;1212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61300" y="835137"/>
            <a:ext cx="424701" cy="33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3" name="Google Shape;1213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4525" y="1467775"/>
            <a:ext cx="4114800" cy="2352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4" name="Google Shape;1214;p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99650" y="1458650"/>
            <a:ext cx="4276999" cy="2371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15" name="Google Shape;1215;p68"/>
          <p:cNvSpPr txBox="1"/>
          <p:nvPr/>
        </p:nvSpPr>
        <p:spPr>
          <a:xfrm>
            <a:off x="307300" y="4053350"/>
            <a:ext cx="8469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35 requests were made to this directory.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The file passwd.dav was requested.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0" name="Google Shape;1220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221" name="Google Shape;1221;p69"/>
          <p:cNvSpPr txBox="1"/>
          <p:nvPr>
            <p:ph type="title"/>
          </p:nvPr>
        </p:nvSpPr>
        <p:spPr>
          <a:xfrm>
            <a:off x="274325" y="1631275"/>
            <a:ext cx="8595300" cy="20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1" lang="en"/>
              <a:t>Blue Team</a:t>
            </a:r>
            <a:endParaRPr b="1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Proposed Alarms and </a:t>
            </a:r>
            <a:br>
              <a:rPr lang="en" sz="34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Mitigation Strategies</a:t>
            </a:r>
            <a:endParaRPr sz="3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22" name="Google Shape;1222;p69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b="0" i="0" lang="en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6" name="Shape 1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7" name="Google Shape;1227;p7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Mitigation: Blocking the Port Scan</a:t>
            </a:r>
            <a:endParaRPr/>
          </a:p>
        </p:txBody>
      </p:sp>
      <p:sp>
        <p:nvSpPr>
          <p:cNvPr id="1228" name="Google Shape;1228;p7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t/>
            </a:r>
            <a:endParaRPr/>
          </a:p>
        </p:txBody>
      </p:sp>
      <p:sp>
        <p:nvSpPr>
          <p:cNvPr id="1229" name="Google Shape;1229;p70"/>
          <p:cNvSpPr txBox="1"/>
          <p:nvPr>
            <p:ph idx="2" type="subTitle"/>
          </p:nvPr>
        </p:nvSpPr>
        <p:spPr>
          <a:xfrm>
            <a:off x="-12300" y="1602450"/>
            <a:ext cx="4298400" cy="30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400"/>
              <a:t>What kind of alarm can be set to detect future port scans?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Based on number of packets with different port numbers received from an IP address in a period of time.  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400"/>
              <a:t>What threshold would you set to activate this alarm?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I recommend an alarm if 10 packets with </a:t>
            </a:r>
            <a:r>
              <a:rPr lang="en" sz="1400"/>
              <a:t>different</a:t>
            </a:r>
            <a:r>
              <a:rPr lang="en" sz="1400"/>
              <a:t> port numbers are received from the same IP address over 1 second. </a:t>
            </a:r>
            <a:endParaRPr sz="1400"/>
          </a:p>
        </p:txBody>
      </p:sp>
      <p:sp>
        <p:nvSpPr>
          <p:cNvPr id="1230" name="Google Shape;1230;p70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400"/>
              <a:t>What configurations can be set on the host to mitigate port scans?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Unnecessary</a:t>
            </a:r>
            <a:r>
              <a:rPr lang="en" sz="1400"/>
              <a:t> ports and services should be closed. 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Firewall set to block anonymous requests.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Describe the solution. If possible, provide required command lines. 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Firewall rule to drop packets from an IP address when packets with 10 or more port numbers are received in 1 second.  </a:t>
            </a:r>
            <a:endParaRPr sz="14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7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Mitigation: Finding the Request for the Hidden Directory</a:t>
            </a:r>
            <a:endParaRPr/>
          </a:p>
        </p:txBody>
      </p:sp>
      <p:sp>
        <p:nvSpPr>
          <p:cNvPr id="1236" name="Google Shape;1236;p7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t/>
            </a:r>
            <a:endParaRPr/>
          </a:p>
        </p:txBody>
      </p:sp>
      <p:sp>
        <p:nvSpPr>
          <p:cNvPr id="1237" name="Google Shape;1237;p71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400"/>
              <a:t>What kind of alarm can be set to detect future unauthorized access?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An alarm can be set to detect login attempts to the </a:t>
            </a:r>
            <a:r>
              <a:rPr lang="en" sz="1400"/>
              <a:t>hidden directory.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What threshold would you set to activate this alarm?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I would set the alarm threshold between 3 to 5 attempts per hour.</a:t>
            </a:r>
            <a:endParaRPr sz="1400"/>
          </a:p>
        </p:txBody>
      </p:sp>
      <p:sp>
        <p:nvSpPr>
          <p:cNvPr id="1238" name="Google Shape;1238;p71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300"/>
              <a:t>What configuration can be set on the host to block unwanted access?</a:t>
            </a:r>
            <a:endParaRPr sz="1300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The hidden folder should not be </a:t>
            </a:r>
            <a:r>
              <a:rPr lang="en" sz="1300"/>
              <a:t>accessible</a:t>
            </a:r>
            <a:r>
              <a:rPr lang="en" sz="1300"/>
              <a:t> to the public.</a:t>
            </a:r>
            <a:endParaRPr sz="1300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 An unsalted hash should not be available. </a:t>
            </a:r>
            <a:endParaRPr sz="1300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Passwords should not be shared. </a:t>
            </a:r>
            <a:endParaRPr sz="13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/>
              <a:t>Describe the solution. If possible, provide required command lines. </a:t>
            </a:r>
            <a:endParaRPr sz="1300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The description of the secret_directory should be removed from the site. </a:t>
            </a:r>
            <a:endParaRPr sz="1300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A whitelist can be used for authorized IP addresses</a:t>
            </a:r>
            <a:endParaRPr sz="13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2" name="Shape 1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3" name="Google Shape;1243;p7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Mitigation: Preventing Brute Force Attacks</a:t>
            </a:r>
            <a:endParaRPr/>
          </a:p>
        </p:txBody>
      </p:sp>
      <p:sp>
        <p:nvSpPr>
          <p:cNvPr id="1244" name="Google Shape;1244;p7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t/>
            </a:r>
            <a:endParaRPr/>
          </a:p>
        </p:txBody>
      </p:sp>
      <p:sp>
        <p:nvSpPr>
          <p:cNvPr id="1245" name="Google Shape;1245;p72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400"/>
              <a:t>What kind of alarm can be set to detect future brute force attacks?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Based on number of attempted logins indicated by unauthorized client errors (HTTP 401).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What threshold would you set to activate this alarm?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I would set the threshold to 6.</a:t>
            </a:r>
            <a:endParaRPr sz="1400"/>
          </a:p>
        </p:txBody>
      </p:sp>
      <p:sp>
        <p:nvSpPr>
          <p:cNvPr id="1246" name="Google Shape;1246;p72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400"/>
              <a:t>What configuration can be set on the host to block brute force attacks?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Block an IP address after more than 6 unsuccessful attempts.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Have a comprehensive password policy.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Whitelist IP addresses.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Require 2FA if possible. 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5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Table of Contents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  <p:sp>
        <p:nvSpPr>
          <p:cNvPr id="1025" name="Google Shape;1025;p5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chemeClr val="dk1"/>
                </a:solidFill>
              </a:rPr>
              <a:t>This document contains the following sections:</a:t>
            </a:r>
            <a:endParaRPr/>
          </a:p>
        </p:txBody>
      </p:sp>
      <p:sp>
        <p:nvSpPr>
          <p:cNvPr id="1026" name="Google Shape;1026;p5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t/>
            </a:r>
            <a:endParaRPr/>
          </a:p>
        </p:txBody>
      </p:sp>
      <p:sp>
        <p:nvSpPr>
          <p:cNvPr id="1027" name="Google Shape;1027;p55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28" name="Google Shape;1028;p55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029" name="Google Shape;1029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000000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b="0" i="0" sz="3000" u="none" cap="none" strike="noStrike">
                <a:solidFill>
                  <a:srgbClr val="000000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0" name="Google Shape;1030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31" name="Google Shape;1031;p55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032" name="Google Shape;1032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b="0" i="0" sz="3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3" name="Google Shape;1033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34" name="Google Shape;1034;p55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035" name="Google Shape;1035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b="0" i="0" sz="3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6" name="Google Shape;1036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37" name="Google Shape;1037;p55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038" name="Google Shape;1038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b="0" i="0" sz="3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9" name="Google Shape;1039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40" name="Google Shape;1040;p55"/>
          <p:cNvSpPr txBox="1"/>
          <p:nvPr/>
        </p:nvSpPr>
        <p:spPr>
          <a:xfrm>
            <a:off x="-12450" y="13788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Network Topology</a:t>
            </a:r>
            <a:endParaRPr b="1" i="0" sz="18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1" name="Google Shape;1041;p55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2" name="Google Shape;1042;p55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3" name="Google Shape;1043;p55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4" name="Google Shape;1044;p55"/>
          <p:cNvSpPr txBox="1"/>
          <p:nvPr/>
        </p:nvSpPr>
        <p:spPr>
          <a:xfrm>
            <a:off x="-124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Red Team</a:t>
            </a:r>
            <a:r>
              <a:rPr b="0" i="0" lang="en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Security Assessment</a:t>
            </a:r>
            <a:endParaRPr b="0" i="0" sz="18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5" name="Google Shape;1045;p55"/>
          <p:cNvSpPr txBox="1"/>
          <p:nvPr/>
        </p:nvSpPr>
        <p:spPr>
          <a:xfrm>
            <a:off x="15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Blue Team</a:t>
            </a:r>
            <a:r>
              <a:rPr b="0" i="0" lang="en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Log Analysis and Attack Characterization</a:t>
            </a:r>
            <a:endParaRPr b="0" i="0" sz="18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6" name="Google Shape;1046;p55"/>
          <p:cNvSpPr txBox="1"/>
          <p:nvPr/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Hardening</a:t>
            </a:r>
            <a:r>
              <a:rPr b="0" i="0" lang="en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Proposed Alarms and Mitigation Strategies</a:t>
            </a:r>
            <a:endParaRPr b="0" i="0" sz="18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0" name="Shape 1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1" name="Google Shape;1251;p7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Mitigation: Detecting the WebDAV Connection</a:t>
            </a:r>
            <a:endParaRPr/>
          </a:p>
        </p:txBody>
      </p:sp>
      <p:sp>
        <p:nvSpPr>
          <p:cNvPr id="1252" name="Google Shape;1252;p73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t/>
            </a:r>
            <a:endParaRPr/>
          </a:p>
        </p:txBody>
      </p:sp>
      <p:sp>
        <p:nvSpPr>
          <p:cNvPr id="1253" name="Google Shape;1253;p73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400"/>
              <a:t>What kind of alarm can be set to detect future access to this directory?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Alarm can be set on HTTP GET or dav PROPFIND (finds dav directory structure).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What threshold would you set to activate this alarm?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Unless heavily trafficked would be set for any attempts made.</a:t>
            </a:r>
            <a:endParaRPr sz="1400"/>
          </a:p>
        </p:txBody>
      </p:sp>
      <p:sp>
        <p:nvSpPr>
          <p:cNvPr id="1254" name="Google Shape;1254;p73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400"/>
              <a:t>What configuration can be set on the host to control access?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Set firewall to only allow whitelist IP addresses to access folder.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Use TLS (HTTPS) and 2FA to protect logins.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8" name="Shape 1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" name="Google Shape;1259;p7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Mitigation: Identifying Reverse Shell Uploads</a:t>
            </a:r>
            <a:endParaRPr/>
          </a:p>
        </p:txBody>
      </p:sp>
      <p:sp>
        <p:nvSpPr>
          <p:cNvPr id="1260" name="Google Shape;1260;p7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t/>
            </a:r>
            <a:endParaRPr/>
          </a:p>
        </p:txBody>
      </p:sp>
      <p:sp>
        <p:nvSpPr>
          <p:cNvPr id="1261" name="Google Shape;1261;p74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400"/>
              <a:t>What kind of alarm can be set to detect future file uploads?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Alarm on any uploads to webdav.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What threshold would you set to activate this alarm?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Any 1 upload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</p:txBody>
      </p:sp>
      <p:sp>
        <p:nvSpPr>
          <p:cNvPr id="1262" name="Google Shape;1262;p74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300"/>
              <a:t>What configuration can be set on the host to block file uploads?</a:t>
            </a:r>
            <a:endParaRPr sz="1300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Set access to read only unless uploads are required.</a:t>
            </a:r>
            <a:endParaRPr sz="1300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Use HTTPS and 2FA to restrict file uploads to allowed users.</a:t>
            </a:r>
            <a:endParaRPr sz="1300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Close </a:t>
            </a:r>
            <a:r>
              <a:rPr lang="en" sz="1300"/>
              <a:t>unnecessary</a:t>
            </a:r>
            <a:r>
              <a:rPr lang="en" sz="1300"/>
              <a:t> services and ports</a:t>
            </a:r>
            <a:endParaRPr sz="1300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Disable executables running in webdav unless needed</a:t>
            </a:r>
            <a:endParaRPr sz="1300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Block egress traffic via firewall as much as possible</a:t>
            </a:r>
            <a:endParaRPr sz="1300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Run davtest to help restrict what types of files can be uploaded to webdav</a:t>
            </a:r>
            <a:endParaRPr sz="13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6" name="Shape 126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0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p56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Network Topology </a:t>
            </a:r>
            <a:endParaRPr/>
          </a:p>
        </p:txBody>
      </p:sp>
      <p:sp>
        <p:nvSpPr>
          <p:cNvPr id="1052" name="Google Shape;1052;p56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b="0" i="0" lang="en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57"/>
          <p:cNvSpPr txBox="1"/>
          <p:nvPr>
            <p:ph idx="2" type="body"/>
          </p:nvPr>
        </p:nvSpPr>
        <p:spPr>
          <a:xfrm>
            <a:off x="115375" y="910475"/>
            <a:ext cx="6699600" cy="3897600"/>
          </a:xfrm>
          <a:prstGeom prst="rect">
            <a:avLst/>
          </a:prstGeom>
          <a:solidFill>
            <a:srgbClr val="1D8BE6">
              <a:alpha val="14509"/>
            </a:srgbClr>
          </a:solidFill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1"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58" name="Google Shape;1058;p57"/>
          <p:cNvSpPr txBox="1"/>
          <p:nvPr>
            <p:ph idx="3" type="subTitle"/>
          </p:nvPr>
        </p:nvSpPr>
        <p:spPr>
          <a:xfrm>
            <a:off x="7056300" y="910475"/>
            <a:ext cx="1814100" cy="39390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latin typeface="Roboto Black"/>
                <a:ea typeface="Roboto Black"/>
                <a:cs typeface="Roboto Black"/>
                <a:sym typeface="Roboto Black"/>
              </a:rPr>
              <a:t>Network</a:t>
            </a:r>
            <a:endParaRPr b="1" sz="9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/>
              <a:t>Address Range: 192.168.1.0</a:t>
            </a:r>
            <a:endParaRPr sz="9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/>
              <a:t>Netmask: /24</a:t>
            </a:r>
            <a:endParaRPr sz="9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/>
              <a:t>Gateway:</a:t>
            </a:r>
            <a:endParaRPr sz="9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latin typeface="Roboto Black"/>
                <a:ea typeface="Roboto Black"/>
                <a:cs typeface="Roboto Black"/>
                <a:sym typeface="Roboto Black"/>
              </a:rPr>
              <a:t>Machines</a:t>
            </a:r>
            <a:endParaRPr sz="900">
              <a:latin typeface="Roboto Black"/>
              <a:ea typeface="Roboto Black"/>
              <a:cs typeface="Roboto Black"/>
              <a:sym typeface="Roboto Black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/>
              <a:t>IPv4: 192.168.1.1  </a:t>
            </a:r>
            <a:endParaRPr sz="9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/>
              <a:t>OS: Microsoft Windows 10 Pro</a:t>
            </a:r>
            <a:endParaRPr sz="9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/>
              <a:t>Hostname: ML-RefVm-684427</a:t>
            </a:r>
            <a:endParaRPr sz="9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/>
              <a:t>IPv4: 192.168.100</a:t>
            </a:r>
            <a:endParaRPr sz="9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/>
              <a:t>OS: Ubuntu 18.04.4 LTS  </a:t>
            </a:r>
            <a:endParaRPr sz="9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/>
              <a:t>Hostname: Elk</a:t>
            </a:r>
            <a:endParaRPr sz="9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/>
              <a:t>IPv4: 192.168.1.105</a:t>
            </a:r>
            <a:endParaRPr sz="9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/>
              <a:t>OS: </a:t>
            </a:r>
            <a:r>
              <a:rPr lang="en" sz="900">
                <a:solidFill>
                  <a:schemeClr val="dk1"/>
                </a:solidFill>
              </a:rPr>
              <a:t>Ubuntu 18.04.1 LTS Server</a:t>
            </a:r>
            <a:r>
              <a:rPr lang="en" sz="900"/>
              <a:t>  </a:t>
            </a:r>
            <a:endParaRPr sz="9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/>
              <a:t>Hostname: Capstone</a:t>
            </a:r>
            <a:endParaRPr sz="9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/>
              <a:t>IPv4: 192.168.1.90</a:t>
            </a:r>
            <a:endParaRPr sz="9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/>
              <a:t>OS: Kali Linux</a:t>
            </a:r>
            <a:endParaRPr sz="9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/>
              <a:t>Hostname: Kali</a:t>
            </a:r>
            <a:endParaRPr sz="9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  <p:sp>
        <p:nvSpPr>
          <p:cNvPr id="1059" name="Google Shape;1059;p57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Logical Network Topology</a:t>
            </a:r>
            <a:endParaRPr/>
          </a:p>
        </p:txBody>
      </p:sp>
      <p:sp>
        <p:nvSpPr>
          <p:cNvPr id="1060" name="Google Shape;1060;p57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t/>
            </a:r>
            <a:endParaRPr/>
          </a:p>
        </p:txBody>
      </p:sp>
      <p:pic>
        <p:nvPicPr>
          <p:cNvPr id="1061" name="Google Shape;1061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3772" y="931175"/>
            <a:ext cx="4507209" cy="3897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5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6" name="Google Shape;1066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067" name="Google Shape;1067;p58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b="0" i="0" lang="en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8" name="Google Shape;1068;p58"/>
          <p:cNvSpPr txBox="1"/>
          <p:nvPr>
            <p:ph type="title"/>
          </p:nvPr>
        </p:nvSpPr>
        <p:spPr>
          <a:xfrm>
            <a:off x="274325" y="1851100"/>
            <a:ext cx="8595300" cy="10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Red Team</a:t>
            </a:r>
            <a:endParaRPr b="1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Security Assessment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069" name="Google Shape;1069;p5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3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074;p5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Recon: Describing the Target</a:t>
            </a:r>
            <a:endParaRPr/>
          </a:p>
        </p:txBody>
      </p:sp>
      <p:sp>
        <p:nvSpPr>
          <p:cNvPr id="1075" name="Google Shape;1075;p5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Nmap identified the following hosts on the network: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076" name="Google Shape;1076;p5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t/>
            </a:r>
            <a:endParaRPr/>
          </a:p>
        </p:txBody>
      </p:sp>
      <p:graphicFrame>
        <p:nvGraphicFramePr>
          <p:cNvPr id="1077" name="Google Shape;1077;p59"/>
          <p:cNvGraphicFramePr/>
          <p:nvPr/>
        </p:nvGraphicFramePr>
        <p:xfrm>
          <a:off x="419800" y="1198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{F506F22B-EA98-4AE6-99AB-8BC92F7DEB5D}</a:tableStyleId>
              </a:tblPr>
              <a:tblGrid>
                <a:gridCol w="2782200"/>
                <a:gridCol w="2782200"/>
                <a:gridCol w="2782200"/>
              </a:tblGrid>
              <a:tr h="4032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Hostname</a:t>
                      </a:r>
                      <a:endParaRPr b="1" sz="1400" u="none" cap="none" strike="noStrike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IP Address</a:t>
                      </a:r>
                      <a:endParaRPr b="1" sz="1400" u="none" cap="none" strike="noStrike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Role on Network</a:t>
                      </a:r>
                      <a:endParaRPr b="1" sz="1400" u="none" cap="none" strike="noStrike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</a:tr>
              <a:tr h="79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ML-RefVm-684427</a:t>
                      </a:r>
                      <a:endParaRPr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192.168.1.1</a:t>
                      </a:r>
                      <a:endParaRPr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Gateway</a:t>
                      </a:r>
                      <a:endParaRPr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34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Elk</a:t>
                      </a:r>
                      <a:endParaRPr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192.168.1.100</a:t>
                      </a:r>
                      <a:endParaRPr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Log aggregator</a:t>
                      </a:r>
                      <a:endParaRPr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34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Capstone</a:t>
                      </a:r>
                      <a:endParaRPr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192.168.1.105</a:t>
                      </a:r>
                      <a:endParaRPr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Web server</a:t>
                      </a:r>
                      <a:endParaRPr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34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Kali</a:t>
                      </a:r>
                      <a:endParaRPr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192.168.1.90</a:t>
                      </a:r>
                      <a:endParaRPr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Attacker</a:t>
                      </a:r>
                      <a:endParaRPr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Google Shape;1082;p6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Vulnerability Assessment</a:t>
            </a:r>
            <a:endParaRPr/>
          </a:p>
        </p:txBody>
      </p:sp>
      <p:sp>
        <p:nvSpPr>
          <p:cNvPr id="1083" name="Google Shape;1083;p6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The assessment uncovered the following critical vulnerabilities in the target:</a:t>
            </a:r>
            <a:endParaRPr/>
          </a:p>
        </p:txBody>
      </p:sp>
      <p:sp>
        <p:nvSpPr>
          <p:cNvPr id="1084" name="Google Shape;1084;p6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t/>
            </a:r>
            <a:endParaRPr/>
          </a:p>
        </p:txBody>
      </p:sp>
      <p:graphicFrame>
        <p:nvGraphicFramePr>
          <p:cNvPr id="1085" name="Google Shape;1085;p60"/>
          <p:cNvGraphicFramePr/>
          <p:nvPr/>
        </p:nvGraphicFramePr>
        <p:xfrm>
          <a:off x="467150" y="1201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{F506F22B-EA98-4AE6-99AB-8BC92F7DEB5D}</a:tableStyleId>
              </a:tblPr>
              <a:tblGrid>
                <a:gridCol w="2787500"/>
                <a:gridCol w="2787500"/>
                <a:gridCol w="2787500"/>
              </a:tblGrid>
              <a:tr h="3974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Vulnerability</a:t>
                      </a:r>
                      <a:endParaRPr b="1" sz="1400" u="none" cap="none" strike="noStrike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Description</a:t>
                      </a:r>
                      <a:endParaRPr b="1" sz="1400" u="none" cap="none" strike="noStrike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Impact</a:t>
                      </a:r>
                      <a:endParaRPr b="1" sz="1400" u="none" cap="none" strike="noStrike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</a:tr>
              <a:tr h="7673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i="1" lang="en" sz="12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Use the CVE number if it exists. Otherwise, use the common name. </a:t>
                      </a:r>
                      <a:endParaRPr i="1"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i="1" lang="en" sz="12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Describe the vulnerability. </a:t>
                      </a:r>
                      <a:endParaRPr i="1"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i="1" lang="en" sz="12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Describe what this vulnerability allows the attacker to do.</a:t>
                      </a:r>
                      <a:endParaRPr i="1"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673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Exposed user role and location of secret_folder.</a:t>
                      </a:r>
                      <a:endParaRPr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Meet_our_team folder exposes location and existence of secret_folder and role of Ashton as admin.</a:t>
                      </a:r>
                      <a:endParaRPr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Allows an attacker access to the secret_folder which contains information enabling further escalation.</a:t>
                      </a:r>
                      <a:endParaRPr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673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Exposed password hash</a:t>
                      </a:r>
                      <a:endParaRPr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The secret folder contains Ryan’s password hash for a webdav share. </a:t>
                      </a:r>
                      <a:endParaRPr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Allows an attacker access to a webdav share and provides access to a new password.</a:t>
                      </a:r>
                      <a:endParaRPr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673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Available webdav share</a:t>
                      </a:r>
                      <a:endParaRPr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An available web share combined with the above information provides access  </a:t>
                      </a:r>
                      <a:endParaRPr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Allows an attacker to place a payload on the webdav and to obtain shell access</a:t>
                      </a:r>
                      <a:endParaRPr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6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Exploitation: [Exposed Secret Folder]</a:t>
            </a:r>
            <a:endParaRPr/>
          </a:p>
        </p:txBody>
      </p:sp>
      <p:sp>
        <p:nvSpPr>
          <p:cNvPr id="1091" name="Google Shape;1091;p6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t/>
            </a:r>
            <a:endParaRPr/>
          </a:p>
        </p:txBody>
      </p:sp>
      <p:sp>
        <p:nvSpPr>
          <p:cNvPr id="1092" name="Google Shape;1092;p61"/>
          <p:cNvSpPr/>
          <p:nvPr/>
        </p:nvSpPr>
        <p:spPr>
          <a:xfrm flipH="1">
            <a:off x="724275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3" name="Google Shape;1093;p61"/>
          <p:cNvSpPr txBox="1"/>
          <p:nvPr/>
        </p:nvSpPr>
        <p:spPr>
          <a:xfrm>
            <a:off x="724275" y="1480624"/>
            <a:ext cx="23715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b="1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Char char="●"/>
            </a:pPr>
            <a:r>
              <a:rPr lang="en" sz="1100">
                <a:latin typeface="Roboto"/>
                <a:ea typeface="Roboto"/>
                <a:cs typeface="Roboto"/>
                <a:sym typeface="Roboto"/>
              </a:rPr>
              <a:t>Reconnaissance</a:t>
            </a:r>
            <a:r>
              <a:rPr lang="en" sz="1100">
                <a:latin typeface="Roboto"/>
                <a:ea typeface="Roboto"/>
                <a:cs typeface="Roboto"/>
                <a:sym typeface="Roboto"/>
              </a:rPr>
              <a:t> provided information that Ashton manages the secret_folder. This exposed his role and the existence and location of the secret_folder. 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Char char="●"/>
            </a:pPr>
            <a:r>
              <a:rPr lang="en" sz="1100">
                <a:latin typeface="Roboto"/>
                <a:ea typeface="Roboto"/>
                <a:cs typeface="Roboto"/>
                <a:sym typeface="Roboto"/>
              </a:rPr>
              <a:t>Hydra was used to brute force Ashton’s password particularly as his name was used as the login. 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Char char="●"/>
            </a:pPr>
            <a:r>
              <a:rPr lang="en" sz="1100">
                <a:latin typeface="Roboto"/>
                <a:ea typeface="Roboto"/>
                <a:cs typeface="Roboto"/>
                <a:sym typeface="Roboto"/>
              </a:rPr>
              <a:t>Ashton’s password appears in the rockyou.txt file.  </a:t>
            </a:r>
            <a:endParaRPr b="0" i="0" sz="11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094" name="Google Shape;1094;p61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095" name="Google Shape;1095;p6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b="0" i="0" lang="en" sz="21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b="0" i="0" sz="21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096" name="Google Shape;1096;p6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97" name="Google Shape;1097;p61"/>
          <p:cNvGrpSpPr/>
          <p:nvPr/>
        </p:nvGrpSpPr>
        <p:grpSpPr>
          <a:xfrm>
            <a:off x="3228956" y="887903"/>
            <a:ext cx="533372" cy="533480"/>
            <a:chOff x="457200" y="1378813"/>
            <a:chExt cx="695400" cy="695450"/>
          </a:xfrm>
        </p:grpSpPr>
        <p:sp>
          <p:nvSpPr>
            <p:cNvPr id="1098" name="Google Shape;1098;p6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b="0" i="0" lang="en" sz="21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b="0" i="0" sz="21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099" name="Google Shape;1099;p6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00" name="Google Shape;1100;p61"/>
          <p:cNvSpPr/>
          <p:nvPr/>
        </p:nvSpPr>
        <p:spPr>
          <a:xfrm flipH="1">
            <a:off x="3496050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1" name="Google Shape;1101;p61"/>
          <p:cNvSpPr txBox="1"/>
          <p:nvPr/>
        </p:nvSpPr>
        <p:spPr>
          <a:xfrm>
            <a:off x="3496050" y="1480625"/>
            <a:ext cx="24285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b="1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This exploit granted us access to the secret_folder.</a:t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02" name="Google Shape;1102;p61"/>
          <p:cNvGrpSpPr/>
          <p:nvPr/>
        </p:nvGrpSpPr>
        <p:grpSpPr>
          <a:xfrm>
            <a:off x="6134081" y="888653"/>
            <a:ext cx="533372" cy="533480"/>
            <a:chOff x="457200" y="1378813"/>
            <a:chExt cx="695400" cy="695450"/>
          </a:xfrm>
        </p:grpSpPr>
        <p:sp>
          <p:nvSpPr>
            <p:cNvPr id="1103" name="Google Shape;1103;p6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b="0" i="0" lang="en" sz="21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b="0" i="0" sz="21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04" name="Google Shape;1104;p6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05" name="Google Shape;1105;p61"/>
          <p:cNvSpPr/>
          <p:nvPr/>
        </p:nvSpPr>
        <p:spPr>
          <a:xfrm flipH="1">
            <a:off x="6401175" y="1481325"/>
            <a:ext cx="2428500" cy="32523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6" name="Google Shape;1106;p61"/>
          <p:cNvSpPr txBox="1"/>
          <p:nvPr/>
        </p:nvSpPr>
        <p:spPr>
          <a:xfrm>
            <a:off x="6401175" y="1481374"/>
            <a:ext cx="2371500" cy="32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07" name="Google Shape;1107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67821" y="1480575"/>
            <a:ext cx="2907554" cy="22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8" name="Google Shape;1108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07531" y="2102854"/>
            <a:ext cx="2907549" cy="905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9" name="Google Shape;1109;p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24825" y="2588875"/>
            <a:ext cx="2790250" cy="214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3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" name="Google Shape;1114;p6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solidFill>
                  <a:schemeClr val="dk1"/>
                </a:solidFill>
              </a:rPr>
              <a:t>Exploitation: [Exposed user hash]</a:t>
            </a:r>
            <a:endParaRPr/>
          </a:p>
        </p:txBody>
      </p:sp>
      <p:sp>
        <p:nvSpPr>
          <p:cNvPr id="1115" name="Google Shape;1115;p6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t/>
            </a:r>
            <a:endParaRPr/>
          </a:p>
        </p:txBody>
      </p:sp>
      <p:sp>
        <p:nvSpPr>
          <p:cNvPr id="1116" name="Google Shape;1116;p62"/>
          <p:cNvSpPr/>
          <p:nvPr/>
        </p:nvSpPr>
        <p:spPr>
          <a:xfrm flipH="1">
            <a:off x="724275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7" name="Google Shape;1117;p62"/>
          <p:cNvSpPr txBox="1"/>
          <p:nvPr/>
        </p:nvSpPr>
        <p:spPr>
          <a:xfrm>
            <a:off x="752775" y="1480624"/>
            <a:ext cx="23715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b="1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Char char="●"/>
            </a:pPr>
            <a:r>
              <a:rPr lang="en" sz="1100">
                <a:latin typeface="Roboto"/>
                <a:ea typeface="Roboto"/>
                <a:cs typeface="Roboto"/>
                <a:sym typeface="Roboto"/>
              </a:rPr>
              <a:t>The previous exploitation gave us access to the secret_folder. This contains a password hash and location of a webshare. 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Char char="●"/>
            </a:pPr>
            <a:r>
              <a:rPr lang="en" sz="1100">
                <a:latin typeface="Roboto"/>
                <a:ea typeface="Roboto"/>
                <a:cs typeface="Roboto"/>
                <a:sym typeface="Roboto"/>
              </a:rPr>
              <a:t>Crackstation was used to recover the password. This allows us to gain access to the webshare.   </a:t>
            </a:r>
            <a:endParaRPr b="0" i="0" sz="11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Char char="●"/>
            </a:pPr>
            <a:r>
              <a:rPr lang="en" sz="1100">
                <a:latin typeface="Roboto"/>
                <a:ea typeface="Roboto"/>
                <a:cs typeface="Roboto"/>
                <a:sym typeface="Roboto"/>
              </a:rPr>
              <a:t>Davtest was used to determine what type of files could be uploaded.</a:t>
            </a:r>
            <a:endParaRPr b="0" i="0" sz="11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18" name="Google Shape;1118;p62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119" name="Google Shape;1119;p6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b="0" i="0" lang="en" sz="21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b="0" i="0" sz="21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20" name="Google Shape;1120;p62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21" name="Google Shape;1121;p62"/>
          <p:cNvGrpSpPr/>
          <p:nvPr/>
        </p:nvGrpSpPr>
        <p:grpSpPr>
          <a:xfrm>
            <a:off x="3228956" y="887903"/>
            <a:ext cx="533372" cy="533480"/>
            <a:chOff x="457200" y="1378813"/>
            <a:chExt cx="695400" cy="695450"/>
          </a:xfrm>
        </p:grpSpPr>
        <p:sp>
          <p:nvSpPr>
            <p:cNvPr id="1122" name="Google Shape;1122;p6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b="0" i="0" lang="en" sz="21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b="0" i="0" sz="21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23" name="Google Shape;1123;p62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24" name="Google Shape;1124;p62"/>
          <p:cNvSpPr/>
          <p:nvPr/>
        </p:nvSpPr>
        <p:spPr>
          <a:xfrm flipH="1">
            <a:off x="3496050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5" name="Google Shape;1125;p62"/>
          <p:cNvSpPr txBox="1"/>
          <p:nvPr/>
        </p:nvSpPr>
        <p:spPr>
          <a:xfrm>
            <a:off x="3496050" y="1480625"/>
            <a:ext cx="24285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b="1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This enabled access to a webshare. Davtest confirmed that we are able to place .php files on the webshare.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Further webdav contains another exposed password.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26" name="Google Shape;1126;p62"/>
          <p:cNvGrpSpPr/>
          <p:nvPr/>
        </p:nvGrpSpPr>
        <p:grpSpPr>
          <a:xfrm>
            <a:off x="6134081" y="888653"/>
            <a:ext cx="533372" cy="533480"/>
            <a:chOff x="457200" y="1378813"/>
            <a:chExt cx="695400" cy="695450"/>
          </a:xfrm>
        </p:grpSpPr>
        <p:sp>
          <p:nvSpPr>
            <p:cNvPr id="1127" name="Google Shape;1127;p6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b="0" i="0" lang="en" sz="21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b="0" i="0" sz="21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28" name="Google Shape;1128;p62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29" name="Google Shape;1129;p62"/>
          <p:cNvSpPr/>
          <p:nvPr/>
        </p:nvSpPr>
        <p:spPr>
          <a:xfrm flipH="1">
            <a:off x="6401175" y="1481325"/>
            <a:ext cx="2428500" cy="32523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0" name="Google Shape;1130;p62"/>
          <p:cNvSpPr txBox="1"/>
          <p:nvPr/>
        </p:nvSpPr>
        <p:spPr>
          <a:xfrm>
            <a:off x="6401175" y="1481374"/>
            <a:ext cx="2371500" cy="32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[INSERT: screenshot or command output illustrating the exploit.]</a:t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31" name="Google Shape;1131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01175" y="1481383"/>
            <a:ext cx="2428500" cy="9227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2" name="Google Shape;1132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88125" y="2404146"/>
            <a:ext cx="2454600" cy="11548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3" name="Google Shape;1133;p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67824" y="3697125"/>
            <a:ext cx="2759576" cy="73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